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-330" y="-11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164DB-40B4-4AF9-BCA5-0135AE3C71BE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F15BF-5B07-4F25-99CE-FAC85CC87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29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-6-6.svg"/><Relationship Id="rId5" Type="http://schemas.openxmlformats.org/officeDocument/2006/relationships/image" Target="../media/image-6-4.svg"/><Relationship Id="rId4" Type="http://schemas.openxmlformats.org/officeDocument/2006/relationships/image" Target="../media/image-6-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-9-6.svg"/><Relationship Id="rId12" Type="http://schemas.openxmlformats.org/officeDocument/2006/relationships/image" Target="../media/image-9-1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-9-3.svg"/><Relationship Id="rId15" Type="http://schemas.openxmlformats.org/officeDocument/2006/relationships/image" Target="../media/image-9-15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-9-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64037" y="2368034"/>
            <a:ext cx="129023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Умный полив в саду: Полное руководство для садовода</a:t>
            </a:r>
            <a:endParaRPr lang="en-US" sz="4850" dirty="0"/>
          </a:p>
        </p:txBody>
      </p:sp>
      <p:sp>
        <p:nvSpPr>
          <p:cNvPr id="5" name="Text 2"/>
          <p:cNvSpPr/>
          <p:nvPr/>
        </p:nvSpPr>
        <p:spPr>
          <a:xfrm>
            <a:off x="864037" y="4281368"/>
            <a:ext cx="12902327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Правильный полив — это основа здорового и красивого сада. В этом руководстве вы узнаете практические советы и стратегии, которые помогут вам экономить воду, сберегать время и создавать условия для процветания ваших растений. От выбора способа полива до понимания потребностей каждого растения — мы разберем всё, что нужно знать домашнему </a:t>
            </a:r>
            <a:r>
              <a:rPr lang="en-US" sz="19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садоводу</a:t>
            </a:r>
            <a:r>
              <a:rPr lang="en-US" sz="19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ru-RU" sz="19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endParaRPr lang="ru-RU" sz="2000" dirty="0" smtClean="0">
              <a:solidFill>
                <a:srgbClr val="272525"/>
              </a:solidFill>
              <a:ea typeface="Inter" pitchFamily="34" charset="-122"/>
            </a:endParaRPr>
          </a:p>
          <a:p>
            <a:r>
              <a:rPr lang="ru-RU" sz="2000" dirty="0" smtClean="0">
                <a:solidFill>
                  <a:srgbClr val="272525"/>
                </a:solidFill>
                <a:ea typeface="Inter" pitchFamily="34" charset="-122"/>
              </a:rPr>
              <a:t>Составили</a:t>
            </a:r>
            <a:r>
              <a:rPr lang="ru-RU" sz="2000" smtClean="0">
                <a:solidFill>
                  <a:srgbClr val="272525"/>
                </a:solidFill>
                <a:ea typeface="Inter" pitchFamily="34" charset="-122"/>
              </a:rPr>
              <a:t>: </a:t>
            </a:r>
            <a:r>
              <a:rPr lang="ru-RU" sz="2000" i="1" smtClean="0"/>
              <a:t>научное общество </a:t>
            </a:r>
            <a:r>
              <a:rPr lang="ru-RU" sz="2000" i="1" dirty="0" smtClean="0"/>
              <a:t>учащихся </a:t>
            </a:r>
          </a:p>
          <a:p>
            <a:r>
              <a:rPr lang="ru-RU" sz="2000" i="1" dirty="0" smtClean="0"/>
              <a:t>«</a:t>
            </a:r>
            <a:r>
              <a:rPr lang="ru-RU" sz="2000" i="1" dirty="0" err="1" smtClean="0"/>
              <a:t>Гидроэкология</a:t>
            </a:r>
            <a:r>
              <a:rPr lang="ru-RU" sz="2000" i="1" dirty="0" smtClean="0"/>
              <a:t>», рук. </a:t>
            </a:r>
            <a:r>
              <a:rPr lang="ru-RU" sz="2000" i="1" dirty="0" err="1" smtClean="0"/>
              <a:t>Луговская</a:t>
            </a:r>
            <a:r>
              <a:rPr lang="ru-RU" sz="2000" i="1" dirty="0" smtClean="0"/>
              <a:t> В.В.</a:t>
            </a:r>
            <a:endParaRPr lang="ru-RU" sz="2000" dirty="0" smtClean="0"/>
          </a:p>
          <a:p>
            <a:pPr marL="0" indent="0" algn="l">
              <a:lnSpc>
                <a:spcPts val="3100"/>
              </a:lnSpc>
              <a:buNone/>
            </a:pPr>
            <a:endParaRPr lang="en-US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2095" y="447794"/>
            <a:ext cx="11371778" cy="508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Резюме: Ваша дорожная карта к процветающему саду</a:t>
            </a:r>
            <a:endParaRPr lang="en-US" sz="3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95" y="1282184"/>
            <a:ext cx="488513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23367" y="1444943"/>
            <a:ext cx="2146459" cy="254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Используйте мульчу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223367" y="1797010"/>
            <a:ext cx="12834937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Органический слой защищает почву и экономит воду</a:t>
            </a:r>
            <a:endParaRPr lang="en-US" sz="12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3" y="2421969"/>
            <a:ext cx="488513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67564" y="2584728"/>
            <a:ext cx="2669143" cy="254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Выбирайте многолетники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1467564" y="2936796"/>
            <a:ext cx="12590740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Глубокие корни означают меньше полива и больше результата</a:t>
            </a:r>
            <a:endParaRPr lang="en-US" sz="12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09" y="3561755"/>
            <a:ext cx="488513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711881" y="3724513"/>
            <a:ext cx="2035612" cy="254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Поливайте глубоко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1711881" y="4076581"/>
            <a:ext cx="12346424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Редко, но обильно — это формула здоровых корней</a:t>
            </a:r>
            <a:endParaRPr lang="en-US" sz="12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806" y="4701540"/>
            <a:ext cx="488513" cy="11430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956078" y="4864298"/>
            <a:ext cx="3123128" cy="254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Выбирайте правильное время</a:t>
            </a:r>
            <a:endParaRPr lang="en-US" sz="1600" dirty="0"/>
          </a:p>
        </p:txBody>
      </p:sp>
      <p:sp>
        <p:nvSpPr>
          <p:cNvPr id="14" name="Text 8"/>
          <p:cNvSpPr/>
          <p:nvPr/>
        </p:nvSpPr>
        <p:spPr>
          <a:xfrm>
            <a:off x="1956078" y="5216366"/>
            <a:ext cx="12102227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Раннее утро и вечер минимизируют потери на испарение</a:t>
            </a:r>
            <a:endParaRPr lang="en-US" sz="12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09" y="5841325"/>
            <a:ext cx="488513" cy="11430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711881" y="6004084"/>
            <a:ext cx="2805232" cy="254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Собирайте дождевую воду</a:t>
            </a:r>
            <a:endParaRPr lang="en-US" sz="1600" dirty="0"/>
          </a:p>
        </p:txBody>
      </p:sp>
      <p:sp>
        <p:nvSpPr>
          <p:cNvPr id="17" name="Text 10"/>
          <p:cNvSpPr/>
          <p:nvPr/>
        </p:nvSpPr>
        <p:spPr>
          <a:xfrm>
            <a:off x="1711881" y="6356152"/>
            <a:ext cx="12346424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Бесплатный ресурс для экономного и практичного садовода</a:t>
            </a:r>
            <a:endParaRPr lang="en-US" sz="1250" dirty="0"/>
          </a:p>
        </p:txBody>
      </p:sp>
      <p:sp>
        <p:nvSpPr>
          <p:cNvPr id="18" name="Text 11"/>
          <p:cNvSpPr/>
          <p:nvPr/>
        </p:nvSpPr>
        <p:spPr>
          <a:xfrm>
            <a:off x="572095" y="7001470"/>
            <a:ext cx="13486209" cy="7815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Начните с одного-двух этих советов</a:t>
            </a: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постепенно внедряйте другие. Сад требует терпения и наблюдения, но каждый ваш шаг приносит результаты. Помните: здоровый, водоэкономный сад — это результат осознанного ухода. Вы сможете создать оазис красоты и урожая, который будет радовать вас и вашу семью сезон за сезоном!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194" y="625912"/>
            <a:ext cx="7557611" cy="141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Мульча: Волшебный слой для вашего сада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194" y="2382203"/>
            <a:ext cx="7557611" cy="1449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Органическая мульча — это не просто красиво, это настоящее спасение для вашего сада! Слой мульчи работает как естественный кондиционер почвы, сохраняя влагу и уменьшая испарение в жаркие дни.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194" y="4086820"/>
            <a:ext cx="7557611" cy="1812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Как это работает: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положите несколько слоёв газет прямо на грунт вокруг растений — они будут первым защитным слоем. Затем покройте газету толстым слоем высушенной травы, соломы или опавшей листвы. Толщина слоя должна быть примерно 5-8 сантиметров.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194" y="6153864"/>
            <a:ext cx="7557611" cy="1449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Помимо сохранения влаги, мульча подавляет рост сорняков, предотвращает болезни почвы и дарует корням прохладу в летние месяцы. Это экономит ваше время на прополке и значительно снижает потребность в частом поливе!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2353" y="666155"/>
            <a:ext cx="7679293" cy="1961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Многолетники против однолетников: Умный выбор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32353" y="3150870"/>
            <a:ext cx="2921198" cy="326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Однолетние растения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32353" y="3687008"/>
            <a:ext cx="3584377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Неглубокая корневая система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32353" y="4095036"/>
            <a:ext cx="3584377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Требуют частого полива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32353" y="4503063"/>
            <a:ext cx="3584377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Нужна пересадка каждый год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32353" y="4911090"/>
            <a:ext cx="3584377" cy="669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Больше затрат времени и денег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834890" y="3150870"/>
            <a:ext cx="3062883" cy="326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Многолетние растения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4834890" y="3687008"/>
            <a:ext cx="3584377" cy="669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Глубокая развитая корневая система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834890" y="4429839"/>
            <a:ext cx="3584377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Экономят воду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834890" y="4837867"/>
            <a:ext cx="3584377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Возвращаются из года в год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4834890" y="5245894"/>
            <a:ext cx="3584377" cy="669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Долгосрочная экономия средств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732353" y="6224111"/>
            <a:ext cx="7679293" cy="1339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Переход на многолетники — это стратегическое решение, которое окупается многократно. Вы не только сэкономите деньги и время на ежегодной посадке, но и создадите сад, который требует меньше воды благодаря мощной корневой системе многолетников.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021318"/>
            <a:ext cx="12075676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Поливайте с умом: Основной принцип</a:t>
            </a:r>
            <a:endParaRPr lang="en-US" sz="4850" dirty="0"/>
          </a:p>
        </p:txBody>
      </p:sp>
      <p:sp>
        <p:nvSpPr>
          <p:cNvPr id="3" name="Shape 1"/>
          <p:cNvSpPr/>
          <p:nvPr/>
        </p:nvSpPr>
        <p:spPr>
          <a:xfrm>
            <a:off x="864037" y="2286595"/>
            <a:ext cx="6327696" cy="3063716"/>
          </a:xfrm>
          <a:prstGeom prst="roundRect">
            <a:avLst>
              <a:gd name="adj" fmla="val 4775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3557" y="2286595"/>
            <a:ext cx="121920" cy="3063716"/>
          </a:xfrm>
          <a:prstGeom prst="roundRect">
            <a:avLst>
              <a:gd name="adj" fmla="val 85050"/>
            </a:avLst>
          </a:prstGeom>
          <a:solidFill>
            <a:srgbClr val="4950BC"/>
          </a:solidFill>
          <a:ln/>
        </p:spPr>
      </p:sp>
      <p:sp>
        <p:nvSpPr>
          <p:cNvPr id="5" name="Text 3"/>
          <p:cNvSpPr/>
          <p:nvPr/>
        </p:nvSpPr>
        <p:spPr>
          <a:xfrm>
            <a:off x="1232773" y="2563892"/>
            <a:ext cx="4989314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Забудьте о ежедневном поливе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232773" y="3097768"/>
            <a:ext cx="5681662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Большинство ландшафтных растений НЕ нуждаются в ежедневном поливе. Частый поверхностный полив создаёт поверхностную корневую систему, которая делает растения уязвимыми к засухе.</a:t>
            </a:r>
            <a:endParaRPr lang="en-US" sz="1900" dirty="0"/>
          </a:p>
        </p:txBody>
      </p:sp>
      <p:sp>
        <p:nvSpPr>
          <p:cNvPr id="7" name="Shape 5"/>
          <p:cNvSpPr/>
          <p:nvPr/>
        </p:nvSpPr>
        <p:spPr>
          <a:xfrm>
            <a:off x="7438549" y="2286595"/>
            <a:ext cx="6327815" cy="3063716"/>
          </a:xfrm>
          <a:prstGeom prst="roundRect">
            <a:avLst>
              <a:gd name="adj" fmla="val 4775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408069" y="2286595"/>
            <a:ext cx="121920" cy="3063716"/>
          </a:xfrm>
          <a:prstGeom prst="roundRect">
            <a:avLst>
              <a:gd name="adj" fmla="val 85050"/>
            </a:avLst>
          </a:prstGeom>
          <a:solidFill>
            <a:srgbClr val="4950BC"/>
          </a:solidFill>
          <a:ln/>
        </p:spPr>
      </p:sp>
      <p:sp>
        <p:nvSpPr>
          <p:cNvPr id="9" name="Text 7"/>
          <p:cNvSpPr/>
          <p:nvPr/>
        </p:nvSpPr>
        <p:spPr>
          <a:xfrm>
            <a:off x="7807285" y="2563892"/>
            <a:ext cx="4557236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Практикуйте глубокий полив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7807285" y="3097768"/>
            <a:ext cx="5681782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 возможности поливайте реже, но обильнее. Так вода проникает глубоко в почву, стимулируя развитие глубокой и здоровой корневой системы, способной добывать влагу из глубоких слоёв почвы.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864037" y="5627965"/>
            <a:ext cx="12902327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Чрезмерный полив молодых растений особенно опасен — он препятствует формированию мощных корней. Избыточное орошение вызывает стресс у растений, ограничивает доступ воздуха к корням и повышает восприимчивость к вредителям и болезням. Найдите золотую середину между недостатком и избытком влаги!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8072" y="1023818"/>
            <a:ext cx="12919115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Когда поливать: Выбираем правильное время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768072" y="4202668"/>
            <a:ext cx="13094256" cy="30480"/>
          </a:xfrm>
          <a:prstGeom prst="roundRect">
            <a:avLst>
              <a:gd name="adj" fmla="val 302400"/>
            </a:avLst>
          </a:prstGeom>
          <a:solidFill>
            <a:srgbClr val="C0C1D7"/>
          </a:solidFill>
          <a:ln/>
        </p:spPr>
      </p:sp>
      <p:sp>
        <p:nvSpPr>
          <p:cNvPr id="4" name="Shape 2"/>
          <p:cNvSpPr/>
          <p:nvPr/>
        </p:nvSpPr>
        <p:spPr>
          <a:xfrm>
            <a:off x="3289221" y="3544431"/>
            <a:ext cx="30480" cy="658297"/>
          </a:xfrm>
          <a:prstGeom prst="roundRect">
            <a:avLst>
              <a:gd name="adj" fmla="val 302400"/>
            </a:avLst>
          </a:prstGeom>
          <a:solidFill>
            <a:srgbClr val="C0C1D7"/>
          </a:solidFill>
          <a:ln/>
        </p:spPr>
      </p:sp>
      <p:sp>
        <p:nvSpPr>
          <p:cNvPr id="5" name="Shape 3"/>
          <p:cNvSpPr/>
          <p:nvPr/>
        </p:nvSpPr>
        <p:spPr>
          <a:xfrm>
            <a:off x="3057644" y="3955792"/>
            <a:ext cx="493752" cy="493752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3139916" y="3996928"/>
            <a:ext cx="329089" cy="411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550" dirty="0"/>
          </a:p>
        </p:txBody>
      </p:sp>
      <p:sp>
        <p:nvSpPr>
          <p:cNvPr id="7" name="Text 5"/>
          <p:cNvSpPr/>
          <p:nvPr/>
        </p:nvSpPr>
        <p:spPr>
          <a:xfrm>
            <a:off x="1932980" y="214848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Раннее утро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987504" y="2622947"/>
            <a:ext cx="4634151" cy="701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Лучший выбор для полива. Растения впитывают влагу перед жарким днём.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5962888" y="4202609"/>
            <a:ext cx="30480" cy="658297"/>
          </a:xfrm>
          <a:prstGeom prst="roundRect">
            <a:avLst>
              <a:gd name="adj" fmla="val 302400"/>
            </a:avLst>
          </a:prstGeom>
          <a:solidFill>
            <a:srgbClr val="C0C1D7"/>
          </a:solidFill>
          <a:ln/>
        </p:spPr>
      </p:sp>
      <p:sp>
        <p:nvSpPr>
          <p:cNvPr id="10" name="Shape 8"/>
          <p:cNvSpPr/>
          <p:nvPr/>
        </p:nvSpPr>
        <p:spPr>
          <a:xfrm>
            <a:off x="5731312" y="3955792"/>
            <a:ext cx="493752" cy="493752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813584" y="3996928"/>
            <a:ext cx="329089" cy="411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550" dirty="0"/>
          </a:p>
        </p:txBody>
      </p:sp>
      <p:sp>
        <p:nvSpPr>
          <p:cNvPr id="12" name="Text 10"/>
          <p:cNvSpPr/>
          <p:nvPr/>
        </p:nvSpPr>
        <p:spPr>
          <a:xfrm>
            <a:off x="4606647" y="508039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Вечер</a:t>
            </a:r>
            <a:endParaRPr lang="en-US" sz="2150" dirty="0"/>
          </a:p>
        </p:txBody>
      </p:sp>
      <p:sp>
        <p:nvSpPr>
          <p:cNvPr id="13" name="Text 11"/>
          <p:cNvSpPr/>
          <p:nvPr/>
        </p:nvSpPr>
        <p:spPr>
          <a:xfrm>
            <a:off x="3661172" y="5554861"/>
            <a:ext cx="4634270" cy="701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Хороший вариант, если утро пропустили. Растения пьют воду ночью.</a:t>
            </a:r>
            <a:endParaRPr lang="en-US" sz="1700" dirty="0"/>
          </a:p>
        </p:txBody>
      </p:sp>
      <p:sp>
        <p:nvSpPr>
          <p:cNvPr id="14" name="Shape 12"/>
          <p:cNvSpPr/>
          <p:nvPr/>
        </p:nvSpPr>
        <p:spPr>
          <a:xfrm>
            <a:off x="8636556" y="3544431"/>
            <a:ext cx="30480" cy="658297"/>
          </a:xfrm>
          <a:prstGeom prst="roundRect">
            <a:avLst>
              <a:gd name="adj" fmla="val 302400"/>
            </a:avLst>
          </a:prstGeom>
          <a:solidFill>
            <a:srgbClr val="C0C1D7"/>
          </a:solidFill>
          <a:ln/>
        </p:spPr>
      </p:sp>
      <p:sp>
        <p:nvSpPr>
          <p:cNvPr id="15" name="Shape 13"/>
          <p:cNvSpPr/>
          <p:nvPr/>
        </p:nvSpPr>
        <p:spPr>
          <a:xfrm>
            <a:off x="8404979" y="3955792"/>
            <a:ext cx="493752" cy="493752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487251" y="3996928"/>
            <a:ext cx="329089" cy="411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550" dirty="0"/>
          </a:p>
        </p:txBody>
      </p:sp>
      <p:sp>
        <p:nvSpPr>
          <p:cNvPr id="17" name="Text 15"/>
          <p:cNvSpPr/>
          <p:nvPr/>
        </p:nvSpPr>
        <p:spPr>
          <a:xfrm>
            <a:off x="7280315" y="214848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Полдень</a:t>
            </a:r>
            <a:endParaRPr lang="en-US" sz="2150" dirty="0"/>
          </a:p>
        </p:txBody>
      </p:sp>
      <p:sp>
        <p:nvSpPr>
          <p:cNvPr id="18" name="Text 16"/>
          <p:cNvSpPr/>
          <p:nvPr/>
        </p:nvSpPr>
        <p:spPr>
          <a:xfrm>
            <a:off x="6334839" y="2622947"/>
            <a:ext cx="4634270" cy="701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Избегайте! В жаркий полдень вода испаряется, не достигая корней.</a:t>
            </a:r>
            <a:endParaRPr lang="en-US" sz="1700" dirty="0"/>
          </a:p>
        </p:txBody>
      </p:sp>
      <p:sp>
        <p:nvSpPr>
          <p:cNvPr id="19" name="Shape 17"/>
          <p:cNvSpPr/>
          <p:nvPr/>
        </p:nvSpPr>
        <p:spPr>
          <a:xfrm>
            <a:off x="11310342" y="4202609"/>
            <a:ext cx="30480" cy="658297"/>
          </a:xfrm>
          <a:prstGeom prst="roundRect">
            <a:avLst>
              <a:gd name="adj" fmla="val 302400"/>
            </a:avLst>
          </a:prstGeom>
          <a:solidFill>
            <a:srgbClr val="C0C1D7"/>
          </a:solidFill>
          <a:ln/>
        </p:spPr>
      </p:sp>
      <p:sp>
        <p:nvSpPr>
          <p:cNvPr id="20" name="Shape 18"/>
          <p:cNvSpPr/>
          <p:nvPr/>
        </p:nvSpPr>
        <p:spPr>
          <a:xfrm>
            <a:off x="11078766" y="3955792"/>
            <a:ext cx="493752" cy="493752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11161038" y="3996928"/>
            <a:ext cx="329089" cy="411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550" dirty="0"/>
          </a:p>
        </p:txBody>
      </p:sp>
      <p:sp>
        <p:nvSpPr>
          <p:cNvPr id="22" name="Text 20"/>
          <p:cNvSpPr/>
          <p:nvPr/>
        </p:nvSpPr>
        <p:spPr>
          <a:xfrm>
            <a:off x="9954101" y="508039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Ветреные дни</a:t>
            </a:r>
            <a:endParaRPr lang="en-US" sz="2150" dirty="0"/>
          </a:p>
        </p:txBody>
      </p:sp>
      <p:sp>
        <p:nvSpPr>
          <p:cNvPr id="23" name="Text 21"/>
          <p:cNvSpPr/>
          <p:nvPr/>
        </p:nvSpPr>
        <p:spPr>
          <a:xfrm>
            <a:off x="9008626" y="5554861"/>
            <a:ext cx="4634270" cy="701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Ветер ускоряет испарение. Перенесите полив на спокойный день.</a:t>
            </a:r>
            <a:endParaRPr lang="en-US" sz="1700" dirty="0"/>
          </a:p>
        </p:txBody>
      </p:sp>
      <p:sp>
        <p:nvSpPr>
          <p:cNvPr id="24" name="Text 22"/>
          <p:cNvSpPr/>
          <p:nvPr/>
        </p:nvSpPr>
        <p:spPr>
          <a:xfrm>
            <a:off x="768072" y="6503670"/>
            <a:ext cx="13094256" cy="701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Минимизируйте потери воды на испарение, поливая в прохладные часы дня. Раннее утро (с 6 до 9 часов) — идеальное время, когда солнце ещё не в зените, а растения готовы к интенсивному росту.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749737"/>
            <a:ext cx="129023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Собирайте дождевую воду: Ресурс на вашей крыше</a:t>
            </a:r>
            <a:endParaRPr lang="en-US" sz="4850" dirty="0"/>
          </a:p>
        </p:txBody>
      </p:sp>
      <p:sp>
        <p:nvSpPr>
          <p:cNvPr id="3" name="Shape 1"/>
          <p:cNvSpPr/>
          <p:nvPr/>
        </p:nvSpPr>
        <p:spPr>
          <a:xfrm>
            <a:off x="864037" y="2786539"/>
            <a:ext cx="4136231" cy="3230523"/>
          </a:xfrm>
          <a:prstGeom prst="roundRect">
            <a:avLst>
              <a:gd name="adj" fmla="val 3210"/>
            </a:avLst>
          </a:prstGeom>
          <a:solidFill>
            <a:srgbClr val="DADBF1"/>
          </a:solidFill>
          <a:ln w="15240">
            <a:solidFill>
              <a:srgbClr val="C0C1D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126093" y="3048595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4950BC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29690" y="3252192"/>
            <a:ext cx="333256" cy="3332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26093" y="403598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Установите бочку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126093" y="4569857"/>
            <a:ext cx="361211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Поместите резервуар под водосточные трубы дома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5247084" y="2786539"/>
            <a:ext cx="4136231" cy="3230523"/>
          </a:xfrm>
          <a:prstGeom prst="roundRect">
            <a:avLst>
              <a:gd name="adj" fmla="val 3210"/>
            </a:avLst>
          </a:prstGeom>
          <a:solidFill>
            <a:srgbClr val="DADBF1"/>
          </a:solidFill>
          <a:ln w="15240">
            <a:solidFill>
              <a:srgbClr val="C0C1D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509141" y="3048595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4950B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12738" y="3252192"/>
            <a:ext cx="333256" cy="3332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509141" y="403598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Собирайте осадки</a:t>
            </a:r>
            <a:endParaRPr lang="en-US" sz="2400" dirty="0"/>
          </a:p>
        </p:txBody>
      </p:sp>
      <p:sp>
        <p:nvSpPr>
          <p:cNvPr id="12" name="Text 8"/>
          <p:cNvSpPr/>
          <p:nvPr/>
        </p:nvSpPr>
        <p:spPr>
          <a:xfrm>
            <a:off x="5509141" y="4569857"/>
            <a:ext cx="361211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После дождя бочка наполнится бесплатной, мягкой водой</a:t>
            </a:r>
            <a:endParaRPr lang="en-US" sz="1900" dirty="0"/>
          </a:p>
        </p:txBody>
      </p:sp>
      <p:sp>
        <p:nvSpPr>
          <p:cNvPr id="13" name="Shape 9"/>
          <p:cNvSpPr/>
          <p:nvPr/>
        </p:nvSpPr>
        <p:spPr>
          <a:xfrm>
            <a:off x="9630132" y="2786539"/>
            <a:ext cx="4136231" cy="3230523"/>
          </a:xfrm>
          <a:prstGeom prst="roundRect">
            <a:avLst>
              <a:gd name="adj" fmla="val 3210"/>
            </a:avLst>
          </a:prstGeom>
          <a:solidFill>
            <a:srgbClr val="DADBF1"/>
          </a:solidFill>
          <a:ln w="15240">
            <a:solidFill>
              <a:srgbClr val="C0C1D7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92189" y="3048595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4950BC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095786" y="3252192"/>
            <a:ext cx="333256" cy="3332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92189" y="4035981"/>
            <a:ext cx="3612118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Используйте для полива</a:t>
            </a:r>
            <a:endParaRPr lang="en-US" sz="2400" dirty="0"/>
          </a:p>
        </p:txBody>
      </p:sp>
      <p:sp>
        <p:nvSpPr>
          <p:cNvPr id="17" name="Text 12"/>
          <p:cNvSpPr/>
          <p:nvPr/>
        </p:nvSpPr>
        <p:spPr>
          <a:xfrm>
            <a:off x="9892189" y="4955619"/>
            <a:ext cx="361211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Набирайте в лейку и поливайте сад и клумбы</a:t>
            </a:r>
            <a:endParaRPr lang="en-US" sz="1900" dirty="0"/>
          </a:p>
        </p:txBody>
      </p:sp>
      <p:sp>
        <p:nvSpPr>
          <p:cNvPr id="18" name="Text 13"/>
          <p:cNvSpPr/>
          <p:nvPr/>
        </p:nvSpPr>
        <p:spPr>
          <a:xfrm>
            <a:off x="864037" y="6294715"/>
            <a:ext cx="129023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Это не только экономит деньги на водоснабжении, но и использует естественный ресурс. Дождевая вода мягче, чем водопроводная, что делает её идеальной для большинства растений. Одна средняя система сбора может дать вам сотни литров воды за сезон!</a:t>
            </a:r>
            <a:endParaRPr lang="en-US" sz="1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83375"/>
            <a:ext cx="129023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Читаем сигналы растений: Как определить, нужна ли вода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3443526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🟢 Нормально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4076105"/>
            <a:ext cx="6150054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Лёгкое увядание под вечерним солнцем в жаркий день — это нормально. Растение восстановится после захода солнца.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7623929" y="3443526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🔴 Тревога!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623929" y="4076105"/>
            <a:ext cx="6150054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Если растение выглядит увядшим с утра, это сигнал дефицита воды. Полейте его как можно скорее!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64037" y="5761077"/>
            <a:ext cx="129023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Утреннее увядание часто означает проблему — в ночные часы корни не получали достаточно влаги. Проверяйте почву у основания растения: если земля сухая на глубине 5 сантиметров, пора поливать. Научитесь читать эти сигналы, и ваши растения будут благодарны вам!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458397"/>
            <a:ext cx="9607391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Полив в период сильной жары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2723674"/>
            <a:ext cx="129023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сильную жару растения испытывают особый стресс, как и мы с вами. Грамотное увлажнение в период зноя — это не роскошь, а необходимость для выживания и развития сада.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864037" y="3791426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15240">
            <a:solidFill>
              <a:srgbClr val="C0C1D7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56548" y="3837623"/>
            <a:ext cx="370284" cy="462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900" dirty="0"/>
          </a:p>
        </p:txBody>
      </p:sp>
      <p:sp>
        <p:nvSpPr>
          <p:cNvPr id="6" name="Text 4"/>
          <p:cNvSpPr/>
          <p:nvPr/>
        </p:nvSpPr>
        <p:spPr>
          <a:xfrm>
            <a:off x="1666280" y="3876199"/>
            <a:ext cx="3292793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Увеличьте частоту полива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1666280" y="4795838"/>
            <a:ext cx="3292793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жаркие дни потребность в воде возрастает. Проверяйте влажность почвы чаще, чем обычно.</a:t>
            </a:r>
            <a:endParaRPr lang="en-US" sz="1900" dirty="0"/>
          </a:p>
        </p:txBody>
      </p:sp>
      <p:sp>
        <p:nvSpPr>
          <p:cNvPr id="8" name="Shape 6"/>
          <p:cNvSpPr/>
          <p:nvPr/>
        </p:nvSpPr>
        <p:spPr>
          <a:xfrm>
            <a:off x="5267682" y="3791426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15240">
            <a:solidFill>
              <a:srgbClr val="C0C1D7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360194" y="3837623"/>
            <a:ext cx="370284" cy="462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900" dirty="0"/>
          </a:p>
        </p:txBody>
      </p:sp>
      <p:sp>
        <p:nvSpPr>
          <p:cNvPr id="10" name="Text 8"/>
          <p:cNvSpPr/>
          <p:nvPr/>
        </p:nvSpPr>
        <p:spPr>
          <a:xfrm>
            <a:off x="6069925" y="3876199"/>
            <a:ext cx="3292793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Полейте ещё раз днём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6069925" y="4795838"/>
            <a:ext cx="3292793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Если вы поливали утром, но к полудню видите поникшие растения, дайте им ещё воды. Жара не знает графика!</a:t>
            </a:r>
            <a:endParaRPr lang="en-US" sz="1900" dirty="0"/>
          </a:p>
        </p:txBody>
      </p:sp>
      <p:sp>
        <p:nvSpPr>
          <p:cNvPr id="12" name="Shape 10"/>
          <p:cNvSpPr/>
          <p:nvPr/>
        </p:nvSpPr>
        <p:spPr>
          <a:xfrm>
            <a:off x="9671328" y="3791426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15240">
            <a:solidFill>
              <a:srgbClr val="C0C1D7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763839" y="3837623"/>
            <a:ext cx="370284" cy="462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900" dirty="0"/>
          </a:p>
        </p:txBody>
      </p:sp>
      <p:sp>
        <p:nvSpPr>
          <p:cNvPr id="14" name="Text 12"/>
          <p:cNvSpPr/>
          <p:nvPr/>
        </p:nvSpPr>
        <p:spPr>
          <a:xfrm>
            <a:off x="10473571" y="3876199"/>
            <a:ext cx="3292793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Защитите почву мульчей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10473571" y="4795838"/>
            <a:ext cx="3292793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Толстый слой мульчи сохраняет влагу и предотвращает перегрев корней в жаркие дни.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9847" y="719138"/>
            <a:ext cx="12706945" cy="606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Ключ к успеху: Последовательность и наблюдение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2564487" y="2281952"/>
            <a:ext cx="2428280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Знайте свой сад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679847" y="2702004"/>
            <a:ext cx="4312920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Каждое растение уникально. Отслеживайте, какие требуют больше воды.</a:t>
            </a:r>
            <a:endParaRPr lang="en-US" sz="1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767" y="1714619"/>
            <a:ext cx="4644747" cy="4644747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10836" y="3197364"/>
            <a:ext cx="273129" cy="27312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37514" y="1870710"/>
            <a:ext cx="2428280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Учитывайте погоду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9637514" y="2290763"/>
            <a:ext cx="4313039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Жаркие, сухие дни требуют большего внимания, чем прохладные.</a:t>
            </a:r>
            <a:endParaRPr lang="en-US" sz="1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767" y="1714619"/>
            <a:ext cx="4644747" cy="4644747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548027" y="2762786"/>
            <a:ext cx="273129" cy="27312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26015" y="3516035"/>
            <a:ext cx="2788682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Регулярно проверяйте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0026015" y="3936087"/>
            <a:ext cx="3924538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Посещайте посадки периодически, чтобы заметить признаки пересыхания.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2767" y="1714619"/>
            <a:ext cx="4644747" cy="4644747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374440" y="3900309"/>
            <a:ext cx="273129" cy="273129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637514" y="5161359"/>
            <a:ext cx="2428280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Находите решения</a:t>
            </a:r>
            <a:endParaRPr lang="en-US" sz="1900" dirty="0"/>
          </a:p>
        </p:txBody>
      </p:sp>
      <p:sp>
        <p:nvSpPr>
          <p:cNvPr id="16" name="Text 8"/>
          <p:cNvSpPr/>
          <p:nvPr/>
        </p:nvSpPr>
        <p:spPr>
          <a:xfrm>
            <a:off x="9637514" y="5581412"/>
            <a:ext cx="4313039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Если полутень спасает растения — применяйте её. Пробуйте и учитесь.</a:t>
            </a:r>
            <a:endParaRPr lang="en-US" sz="15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2767" y="1714619"/>
            <a:ext cx="4644747" cy="4644747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48027" y="5037832"/>
            <a:ext cx="273129" cy="273129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564487" y="4749998"/>
            <a:ext cx="2428280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Выражайте заботу</a:t>
            </a:r>
            <a:endParaRPr lang="en-US" sz="1900" dirty="0"/>
          </a:p>
        </p:txBody>
      </p:sp>
      <p:sp>
        <p:nvSpPr>
          <p:cNvPr id="20" name="Text 10"/>
          <p:cNvSpPr/>
          <p:nvPr/>
        </p:nvSpPr>
        <p:spPr>
          <a:xfrm>
            <a:off x="679847" y="5170051"/>
            <a:ext cx="4312920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Последовательный, внимательный уход — это основа здорового сада.</a:t>
            </a:r>
            <a:endParaRPr lang="en-US" sz="150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2767" y="1714619"/>
            <a:ext cx="4644747" cy="4644747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210836" y="4603254"/>
            <a:ext cx="273129" cy="273129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679847" y="6577846"/>
            <a:ext cx="13270706" cy="932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Хотя разные растения требуют разных условий и по-своему переносят жару, консистентность в уходе — это главный ингредиент успеха. Периодически проверяйте посадки, наблюдайте за реакцией растений и корректируйте режим полива. Со временем вы интуитивно поймёте, что нужно вашему саду.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993</Words>
  <Application>Microsoft Office PowerPoint</Application>
  <PresentationFormat>Произвольный</PresentationFormat>
  <Paragraphs>100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CENTR TURIZMA 5</cp:lastModifiedBy>
  <cp:revision>2</cp:revision>
  <dcterms:created xsi:type="dcterms:W3CDTF">2025-10-30T09:52:24Z</dcterms:created>
  <dcterms:modified xsi:type="dcterms:W3CDTF">2025-10-30T11:46:41Z</dcterms:modified>
</cp:coreProperties>
</file>