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Lora" charset="-52"/>
      <p:regular r:id="rId13"/>
    </p:embeddedFont>
    <p:embeddedFont>
      <p:font typeface="Alice" charset="0"/>
      <p:regular r:id="rId14"/>
    </p:embeddedFont>
    <p:embeddedFont>
      <p:font typeface="Calibri" pitchFamily="34" charset="0"/>
      <p:regular r:id="rId15"/>
      <p:bold r:id="rId16"/>
      <p:italic r:id="rId17"/>
      <p:boldItalic r:id="rId1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97" d="100"/>
          <a:sy n="97" d="100"/>
        </p:scale>
        <p:origin x="-330" y="-114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F5C9D3-0CFE-46DD-9813-F111FE23A708}" type="datetimeFigureOut">
              <a:rPr lang="ru-RU" smtClean="0"/>
              <a:t>14.08.2025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9381E9-05DB-4F9A-B913-552B5D8AF6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874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155746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Птицы Гомельской области: богатство и уникальность природы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622244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Гомельская область, расположенная на юго-востоке Беларуси, является домом для множества видов птиц, многие из которых уникальны для этого региона. Приготовьтесь к увлекательному путешествию в мир пернатых обитателей </a:t>
            </a:r>
            <a:r>
              <a:rPr lang="en-US" sz="175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Полесья</a:t>
            </a:r>
            <a:r>
              <a:rPr lang="en-US" sz="1750" dirty="0" smtClean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.</a:t>
            </a:r>
            <a:endParaRPr lang="ru-RU" sz="1750" dirty="0" smtClean="0">
              <a:solidFill>
                <a:srgbClr val="2C2821"/>
              </a:solidFill>
              <a:latin typeface="Lora" pitchFamily="34" charset="0"/>
              <a:ea typeface="Lora" pitchFamily="34" charset="-122"/>
              <a:cs typeface="Lora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endParaRPr lang="ru-RU" sz="1750" dirty="0">
              <a:solidFill>
                <a:srgbClr val="2C2821"/>
              </a:solidFill>
              <a:latin typeface="Lora" pitchFamily="34" charset="0"/>
            </a:endParaRPr>
          </a:p>
          <a:p>
            <a:pPr>
              <a:lnSpc>
                <a:spcPts val="2850"/>
              </a:lnSpc>
            </a:pPr>
            <a:r>
              <a:rPr lang="ru-RU" sz="1600" i="1" dirty="0" smtClean="0"/>
              <a:t>Выполнили: учащиеся кружка «Экспериментальная </a:t>
            </a:r>
            <a:r>
              <a:rPr lang="ru-RU" sz="1600" i="1" dirty="0"/>
              <a:t>биология», рук. Кулагин Д.В</a:t>
            </a:r>
            <a:r>
              <a:rPr lang="ru-RU" sz="1600" i="1" dirty="0" smtClean="0"/>
              <a:t>.</a:t>
            </a:r>
            <a:endParaRPr lang="ru-RU" sz="1600" dirty="0"/>
          </a:p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21694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Птицы Гомельской области — наше природное богатство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133951" y="4248031"/>
            <a:ext cx="1270265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Сохранение разнообразия птиц — залог экологического баланса региона. Совместные усилия учёных, волонтёров и жителей помогут сохранить уникальную природу Гомельщины для будущих поколений.</a:t>
            </a: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3992880"/>
            <a:ext cx="30480" cy="1236107"/>
          </a:xfrm>
          <a:prstGeom prst="rect">
            <a:avLst/>
          </a:prstGeom>
          <a:solidFill>
            <a:srgbClr val="1B5F39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5484138"/>
            <a:ext cx="4127302" cy="623768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4439" y="5484138"/>
            <a:ext cx="2272665" cy="6237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26864" y="492443"/>
            <a:ext cx="2238851" cy="2797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Гомельская область</a:t>
            </a:r>
            <a:endParaRPr lang="en-US" sz="1750" dirty="0"/>
          </a:p>
        </p:txBody>
      </p:sp>
      <p:sp>
        <p:nvSpPr>
          <p:cNvPr id="3" name="Text 1"/>
          <p:cNvSpPr/>
          <p:nvPr/>
        </p:nvSpPr>
        <p:spPr>
          <a:xfrm>
            <a:off x="626864" y="951309"/>
            <a:ext cx="5820728" cy="5597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Птицы и их среда обитания</a:t>
            </a:r>
            <a:endParaRPr lang="en-US" sz="3500" dirty="0"/>
          </a:p>
        </p:txBody>
      </p:sp>
      <p:sp>
        <p:nvSpPr>
          <p:cNvPr id="4" name="Text 2"/>
          <p:cNvSpPr/>
          <p:nvPr/>
        </p:nvSpPr>
        <p:spPr>
          <a:xfrm>
            <a:off x="626864" y="1940719"/>
            <a:ext cx="6469856" cy="572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Более 40% территории Гомельской области покрыто лесами, а обилие рек и озёр создает идеальные условия для гнездования и миграции птиц.</a:t>
            </a:r>
            <a:endParaRPr lang="en-US" sz="1400" dirty="0"/>
          </a:p>
        </p:txBody>
      </p:sp>
      <p:sp>
        <p:nvSpPr>
          <p:cNvPr id="5" name="Shape 3"/>
          <p:cNvSpPr/>
          <p:nvPr/>
        </p:nvSpPr>
        <p:spPr>
          <a:xfrm>
            <a:off x="626864" y="2715101"/>
            <a:ext cx="6469856" cy="1435656"/>
          </a:xfrm>
          <a:prstGeom prst="roundRect">
            <a:avLst>
              <a:gd name="adj" fmla="val 7643"/>
            </a:avLst>
          </a:prstGeom>
          <a:solidFill>
            <a:srgbClr val="FCFBF8"/>
          </a:solidFill>
          <a:ln w="22860">
            <a:solidFill>
              <a:srgbClr val="D6D3CC"/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604004" y="2715101"/>
            <a:ext cx="91440" cy="1435656"/>
          </a:xfrm>
          <a:prstGeom prst="roundRect">
            <a:avLst>
              <a:gd name="adj" fmla="val 29382"/>
            </a:avLst>
          </a:prstGeom>
          <a:solidFill>
            <a:srgbClr val="1B5F39"/>
          </a:solidFill>
          <a:ln/>
        </p:spPr>
      </p:sp>
      <p:sp>
        <p:nvSpPr>
          <p:cNvPr id="7" name="Text 5"/>
          <p:cNvSpPr/>
          <p:nvPr/>
        </p:nvSpPr>
        <p:spPr>
          <a:xfrm>
            <a:off x="897374" y="2917031"/>
            <a:ext cx="2238851" cy="2797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Биоразнообразие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897374" y="3375898"/>
            <a:ext cx="5997416" cy="5729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В регионе гнездится около 230 видов птиц, многие из которых занесены в Красную книгу Беларуси.</a:t>
            </a:r>
            <a:endParaRPr lang="en-US" sz="1400" dirty="0"/>
          </a:p>
        </p:txBody>
      </p:sp>
      <p:sp>
        <p:nvSpPr>
          <p:cNvPr id="9" name="Shape 7"/>
          <p:cNvSpPr/>
          <p:nvPr/>
        </p:nvSpPr>
        <p:spPr>
          <a:xfrm>
            <a:off x="626864" y="4329827"/>
            <a:ext cx="6469856" cy="1722120"/>
          </a:xfrm>
          <a:prstGeom prst="roundRect">
            <a:avLst>
              <a:gd name="adj" fmla="val 6372"/>
            </a:avLst>
          </a:prstGeom>
          <a:solidFill>
            <a:srgbClr val="FCFBF8"/>
          </a:solidFill>
          <a:ln w="22860">
            <a:solidFill>
              <a:srgbClr val="D6D3CC"/>
            </a:solidFill>
            <a:prstDash val="solid"/>
          </a:ln>
        </p:spPr>
      </p:sp>
      <p:sp>
        <p:nvSpPr>
          <p:cNvPr id="10" name="Shape 8"/>
          <p:cNvSpPr/>
          <p:nvPr/>
        </p:nvSpPr>
        <p:spPr>
          <a:xfrm>
            <a:off x="604004" y="4329827"/>
            <a:ext cx="91440" cy="1722120"/>
          </a:xfrm>
          <a:prstGeom prst="roundRect">
            <a:avLst>
              <a:gd name="adj" fmla="val 29382"/>
            </a:avLst>
          </a:prstGeom>
          <a:solidFill>
            <a:srgbClr val="1B5F39"/>
          </a:solidFill>
          <a:ln/>
        </p:spPr>
      </p:sp>
      <p:sp>
        <p:nvSpPr>
          <p:cNvPr id="11" name="Text 9"/>
          <p:cNvSpPr/>
          <p:nvPr/>
        </p:nvSpPr>
        <p:spPr>
          <a:xfrm>
            <a:off x="897374" y="4531757"/>
            <a:ext cx="2238851" cy="2797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Особые территории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897374" y="4990624"/>
            <a:ext cx="5997416" cy="8593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Национальные парки и заповедники, такие как Припятский и Полесский, играют ключевую роль в сохранении птичьих популяций.</a:t>
            </a:r>
            <a:endParaRPr lang="en-US" sz="1400" dirty="0"/>
          </a:p>
        </p:txBody>
      </p:sp>
      <p:pic>
        <p:nvPicPr>
          <p:cNvPr id="1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1300" y="1981081"/>
            <a:ext cx="6469856" cy="646985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267664"/>
            <a:ext cx="957512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Редкие и охраняемые виды региона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65688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Черношейная гагара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147304"/>
            <a:ext cx="415861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Редкая водоплавающая птица, чья численность в последние годы резко сокращается из-за изменения среды обитания.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235893" y="365688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Сова сипуха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235893" y="4147304"/>
            <a:ext cx="4158615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Загадочный ночной хищник, преимущественно обитающий в западных районах области, находится под угрозой исчезновения.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677995" y="365688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Сирийский дятел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677995" y="4147304"/>
            <a:ext cx="415861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Один из редких видов дятлов, недавно расширивший свой ареал и встречающийся на территории Гомельщины.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25868"/>
            <a:ext cx="370736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Географическое положение</a:t>
            </a:r>
            <a:endParaRPr lang="en-US" sz="2200" dirty="0"/>
          </a:p>
        </p:txBody>
      </p:sp>
      <p:sp>
        <p:nvSpPr>
          <p:cNvPr id="3" name="Text 1"/>
          <p:cNvSpPr/>
          <p:nvPr/>
        </p:nvSpPr>
        <p:spPr>
          <a:xfrm>
            <a:off x="793790" y="1807012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Гомельская область — важный миграционный коридор</a:t>
            </a:r>
            <a:endParaRPr lang="en-US" sz="4450" dirty="0"/>
          </a:p>
        </p:txBody>
      </p:sp>
      <p:sp>
        <p:nvSpPr>
          <p:cNvPr id="4" name="Shape 2"/>
          <p:cNvSpPr/>
          <p:nvPr/>
        </p:nvSpPr>
        <p:spPr>
          <a:xfrm>
            <a:off x="793790" y="3564731"/>
            <a:ext cx="4234220" cy="680442"/>
          </a:xfrm>
          <a:prstGeom prst="roundRect">
            <a:avLst>
              <a:gd name="adj" fmla="val 480029"/>
            </a:avLst>
          </a:prstGeom>
          <a:solidFill>
            <a:srgbClr val="F0EDE6"/>
          </a:solidFill>
          <a:ln/>
        </p:spPr>
      </p:sp>
      <p:sp>
        <p:nvSpPr>
          <p:cNvPr id="5" name="Text 3"/>
          <p:cNvSpPr/>
          <p:nvPr/>
        </p:nvSpPr>
        <p:spPr>
          <a:xfrm>
            <a:off x="2740819" y="3692247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6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4"/>
          <p:cNvSpPr/>
          <p:nvPr/>
        </p:nvSpPr>
        <p:spPr>
          <a:xfrm>
            <a:off x="1020604" y="447198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Пункт остановки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1020604" y="4962406"/>
            <a:ext cx="3780592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Множество перелётных птиц останавливаются здесь для отдыха и подкормки перед продолжением своего пути.</a:t>
            </a:r>
            <a:endParaRPr lang="en-US" sz="1750" dirty="0"/>
          </a:p>
        </p:txBody>
      </p:sp>
      <p:sp>
        <p:nvSpPr>
          <p:cNvPr id="8" name="Shape 6"/>
          <p:cNvSpPr/>
          <p:nvPr/>
        </p:nvSpPr>
        <p:spPr>
          <a:xfrm>
            <a:off x="5198031" y="3564731"/>
            <a:ext cx="4234220" cy="680442"/>
          </a:xfrm>
          <a:prstGeom prst="roundRect">
            <a:avLst>
              <a:gd name="adj" fmla="val 480029"/>
            </a:avLst>
          </a:prstGeom>
          <a:solidFill>
            <a:srgbClr val="F0EDE6"/>
          </a:solidFill>
          <a:ln/>
        </p:spPr>
      </p:sp>
      <p:sp>
        <p:nvSpPr>
          <p:cNvPr id="9" name="Text 7"/>
          <p:cNvSpPr/>
          <p:nvPr/>
        </p:nvSpPr>
        <p:spPr>
          <a:xfrm>
            <a:off x="7145060" y="3692247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6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8"/>
          <p:cNvSpPr/>
          <p:nvPr/>
        </p:nvSpPr>
        <p:spPr>
          <a:xfrm>
            <a:off x="5424845" y="447198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Необычные гости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5424845" y="4962406"/>
            <a:ext cx="3780592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В регионе фиксируются необычные для Беларуси виды, например, красноголовый королёк и мандаринка, привлекающие орнитологов.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9602272" y="3564731"/>
            <a:ext cx="4234220" cy="680442"/>
          </a:xfrm>
          <a:prstGeom prst="roundRect">
            <a:avLst>
              <a:gd name="adj" fmla="val 480029"/>
            </a:avLst>
          </a:prstGeom>
          <a:solidFill>
            <a:srgbClr val="F0EDE6"/>
          </a:solidFill>
          <a:ln/>
        </p:spPr>
      </p:sp>
      <p:sp>
        <p:nvSpPr>
          <p:cNvPr id="13" name="Text 11"/>
          <p:cNvSpPr/>
          <p:nvPr/>
        </p:nvSpPr>
        <p:spPr>
          <a:xfrm>
            <a:off x="11549301" y="3692247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6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2"/>
          <p:cNvSpPr/>
          <p:nvPr/>
        </p:nvSpPr>
        <p:spPr>
          <a:xfrm>
            <a:off x="9829086" y="447198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Влияние климата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9829086" y="4962406"/>
            <a:ext cx="3780592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Изменения климата и антропогенное влияние существенно влияют на миграционные маршруты и места зимовок птиц.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4014" y="537448"/>
            <a:ext cx="9726811" cy="6107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8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Примеры характерных птиц Гомельщины</a:t>
            </a:r>
            <a:endParaRPr lang="en-US" sz="38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014" y="1661160"/>
            <a:ext cx="4102418" cy="410241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84014" y="5983367"/>
            <a:ext cx="3171111" cy="3663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3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Обыкновенный голубь</a:t>
            </a:r>
            <a:endParaRPr lang="en-US" sz="2300" dirty="0"/>
          </a:p>
        </p:txBody>
      </p:sp>
      <p:sp>
        <p:nvSpPr>
          <p:cNvPr id="5" name="Text 2"/>
          <p:cNvSpPr/>
          <p:nvPr/>
        </p:nvSpPr>
        <p:spPr>
          <a:xfrm>
            <a:off x="684014" y="6545104"/>
            <a:ext cx="4102418" cy="12511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В 2023 году признан птицей года в Беларуси, однако в Гомельской области встречается довольно редко, предпочитая более лесные районы.</a:t>
            </a:r>
            <a:endParaRPr lang="en-US" sz="15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0778" y="1661160"/>
            <a:ext cx="4102418" cy="410241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70778" y="5983367"/>
            <a:ext cx="2931676" cy="3663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3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Серая ворона</a:t>
            </a:r>
            <a:endParaRPr lang="en-US" sz="2300" dirty="0"/>
          </a:p>
        </p:txBody>
      </p:sp>
      <p:sp>
        <p:nvSpPr>
          <p:cNvPr id="8" name="Text 4"/>
          <p:cNvSpPr/>
          <p:nvPr/>
        </p:nvSpPr>
        <p:spPr>
          <a:xfrm>
            <a:off x="5270778" y="6545104"/>
            <a:ext cx="4102418" cy="12511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Умная и социальная птица, активно адаптирующаяся к городским условиям и демонстрирующая сложные формы поведения.</a:t>
            </a:r>
            <a:endParaRPr lang="en-US" sz="15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7542" y="1661160"/>
            <a:ext cx="4102418" cy="4102418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857542" y="5983367"/>
            <a:ext cx="2931676" cy="3663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3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Белая цапля</a:t>
            </a:r>
            <a:endParaRPr lang="en-US" sz="2300" dirty="0"/>
          </a:p>
        </p:txBody>
      </p:sp>
      <p:sp>
        <p:nvSpPr>
          <p:cNvPr id="11" name="Text 6"/>
          <p:cNvSpPr/>
          <p:nvPr/>
        </p:nvSpPr>
        <p:spPr>
          <a:xfrm>
            <a:off x="9857542" y="6545104"/>
            <a:ext cx="4102418" cy="9383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Численность этого вида растёт благодаря созданию рыбхозов и изменению климата, создающему благоприятные условия.</a:t>
            </a:r>
            <a:endParaRPr lang="en-US" sz="15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77152"/>
            <a:ext cx="874621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Экологические вызовы и угрозы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139559"/>
            <a:ext cx="4196358" cy="3112889"/>
          </a:xfrm>
          <a:prstGeom prst="roundRect">
            <a:avLst>
              <a:gd name="adj" fmla="val 1093"/>
            </a:avLst>
          </a:prstGeom>
          <a:solidFill>
            <a:srgbClr val="F0EDE6"/>
          </a:solidFill>
          <a:ln/>
        </p:spPr>
      </p:sp>
      <p:sp>
        <p:nvSpPr>
          <p:cNvPr id="4" name="Text 2"/>
          <p:cNvSpPr/>
          <p:nvPr/>
        </p:nvSpPr>
        <p:spPr>
          <a:xfrm>
            <a:off x="1020604" y="336637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Угроза химикатами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20604" y="3856792"/>
            <a:ext cx="374273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Использование пестицидов и нерегулируемая охота приводят к сокращению численности многих видов птиц в регионе.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5216962" y="3139559"/>
            <a:ext cx="4196358" cy="3112889"/>
          </a:xfrm>
          <a:prstGeom prst="roundRect">
            <a:avLst>
              <a:gd name="adj" fmla="val 1093"/>
            </a:avLst>
          </a:prstGeom>
          <a:solidFill>
            <a:srgbClr val="F0EDE6"/>
          </a:solidFill>
          <a:ln/>
        </p:spPr>
      </p:sp>
      <p:sp>
        <p:nvSpPr>
          <p:cNvPr id="7" name="Text 5"/>
          <p:cNvSpPr/>
          <p:nvPr/>
        </p:nvSpPr>
        <p:spPr>
          <a:xfrm>
            <a:off x="5443776" y="3366373"/>
            <a:ext cx="318599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Потеря среды обитания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443776" y="3856792"/>
            <a:ext cx="374273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Нарушение естественных мест обитания из-за хозяйственной деятельности, такой как вырубка лесов и неконтролируемый туризм.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9640133" y="3139559"/>
            <a:ext cx="4196358" cy="3112889"/>
          </a:xfrm>
          <a:prstGeom prst="roundRect">
            <a:avLst>
              <a:gd name="adj" fmla="val 1093"/>
            </a:avLst>
          </a:prstGeom>
          <a:solidFill>
            <a:srgbClr val="F0EDE6"/>
          </a:solidFill>
          <a:ln/>
        </p:spPr>
      </p:sp>
      <p:sp>
        <p:nvSpPr>
          <p:cNvPr id="10" name="Text 8"/>
          <p:cNvSpPr/>
          <p:nvPr/>
        </p:nvSpPr>
        <p:spPr>
          <a:xfrm>
            <a:off x="9866948" y="3366373"/>
            <a:ext cx="374273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Радиоактивное загрязнение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866948" y="4211122"/>
            <a:ext cx="374273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Долгосрочное влияние радиоактивного загрязнения после Чернобыльской аварии продолжает сказываться на экосистеме.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1979" y="465177"/>
            <a:ext cx="9236869" cy="5286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Успешные примеры охраны и восстановления</a:t>
            </a:r>
            <a:endParaRPr lang="en-US" sz="33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979" y="1437799"/>
            <a:ext cx="6516886" cy="6516886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7529155" y="1691521"/>
            <a:ext cx="6516886" cy="1589484"/>
          </a:xfrm>
          <a:prstGeom prst="roundRect">
            <a:avLst>
              <a:gd name="adj" fmla="val 6903"/>
            </a:avLst>
          </a:prstGeom>
          <a:solidFill>
            <a:srgbClr val="FCFBF8"/>
          </a:solidFill>
          <a:ln/>
        </p:spPr>
      </p:sp>
      <p:sp>
        <p:nvSpPr>
          <p:cNvPr id="5" name="Shape 2"/>
          <p:cNvSpPr/>
          <p:nvPr/>
        </p:nvSpPr>
        <p:spPr>
          <a:xfrm>
            <a:off x="7529155" y="1668661"/>
            <a:ext cx="6516886" cy="91440"/>
          </a:xfrm>
          <a:prstGeom prst="roundRect">
            <a:avLst>
              <a:gd name="adj" fmla="val 27750"/>
            </a:avLst>
          </a:prstGeom>
          <a:solidFill>
            <a:srgbClr val="1B5F39"/>
          </a:solidFill>
          <a:ln/>
        </p:spPr>
      </p:sp>
      <p:sp>
        <p:nvSpPr>
          <p:cNvPr id="6" name="Shape 3"/>
          <p:cNvSpPr/>
          <p:nvPr/>
        </p:nvSpPr>
        <p:spPr>
          <a:xfrm>
            <a:off x="10533817" y="1437799"/>
            <a:ext cx="507444" cy="507444"/>
          </a:xfrm>
          <a:prstGeom prst="roundRect">
            <a:avLst>
              <a:gd name="adj" fmla="val 180197"/>
            </a:avLst>
          </a:prstGeom>
          <a:solidFill>
            <a:srgbClr val="1B5F39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6098" y="1564600"/>
            <a:ext cx="202883" cy="25372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721084" y="2114431"/>
            <a:ext cx="2325172" cy="264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Возвращение бакланов</a:t>
            </a:r>
            <a:endParaRPr lang="en-US" sz="1650" dirty="0"/>
          </a:p>
        </p:txBody>
      </p:sp>
      <p:sp>
        <p:nvSpPr>
          <p:cNvPr id="9" name="Text 5"/>
          <p:cNvSpPr/>
          <p:nvPr/>
        </p:nvSpPr>
        <p:spPr>
          <a:xfrm>
            <a:off x="7721084" y="2547818"/>
            <a:ext cx="6133028" cy="5412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Благодаря созданию рыбхозов и охране водоёмов численность бакланов значительно возросла, подтверждая эффективность мер.</a:t>
            </a:r>
            <a:endParaRPr lang="en-US" sz="1300" dirty="0"/>
          </a:p>
        </p:txBody>
      </p:sp>
      <p:sp>
        <p:nvSpPr>
          <p:cNvPr id="10" name="Shape 6"/>
          <p:cNvSpPr/>
          <p:nvPr/>
        </p:nvSpPr>
        <p:spPr>
          <a:xfrm>
            <a:off x="7529155" y="3703796"/>
            <a:ext cx="6516886" cy="1589484"/>
          </a:xfrm>
          <a:prstGeom prst="roundRect">
            <a:avLst>
              <a:gd name="adj" fmla="val 6903"/>
            </a:avLst>
          </a:prstGeom>
          <a:solidFill>
            <a:srgbClr val="FCFBF8"/>
          </a:solidFill>
          <a:ln/>
        </p:spPr>
      </p:sp>
      <p:sp>
        <p:nvSpPr>
          <p:cNvPr id="11" name="Shape 7"/>
          <p:cNvSpPr/>
          <p:nvPr/>
        </p:nvSpPr>
        <p:spPr>
          <a:xfrm>
            <a:off x="7529155" y="3680936"/>
            <a:ext cx="6516886" cy="91440"/>
          </a:xfrm>
          <a:prstGeom prst="roundRect">
            <a:avLst>
              <a:gd name="adj" fmla="val 27750"/>
            </a:avLst>
          </a:prstGeom>
          <a:solidFill>
            <a:srgbClr val="1B5F39"/>
          </a:solidFill>
          <a:ln/>
        </p:spPr>
      </p:sp>
      <p:sp>
        <p:nvSpPr>
          <p:cNvPr id="12" name="Shape 8"/>
          <p:cNvSpPr/>
          <p:nvPr/>
        </p:nvSpPr>
        <p:spPr>
          <a:xfrm>
            <a:off x="10533817" y="3450074"/>
            <a:ext cx="507444" cy="507444"/>
          </a:xfrm>
          <a:prstGeom prst="roundRect">
            <a:avLst>
              <a:gd name="adj" fmla="val 180197"/>
            </a:avLst>
          </a:prstGeom>
          <a:solidFill>
            <a:srgbClr val="1B5F39"/>
          </a:solidFill>
          <a:ln/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86098" y="3576876"/>
            <a:ext cx="202883" cy="253722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7721084" y="4126706"/>
            <a:ext cx="2429708" cy="264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Заповедные территории</a:t>
            </a:r>
            <a:endParaRPr lang="en-US" sz="1650" dirty="0"/>
          </a:p>
        </p:txBody>
      </p:sp>
      <p:sp>
        <p:nvSpPr>
          <p:cNvPr id="15" name="Text 10"/>
          <p:cNvSpPr/>
          <p:nvPr/>
        </p:nvSpPr>
        <p:spPr>
          <a:xfrm>
            <a:off x="7721084" y="4560094"/>
            <a:ext cx="6133028" cy="5412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Создание заповедных территорий и проведение мониторинга редких видов обеспечивают их защиту и восстановление популяций.</a:t>
            </a:r>
            <a:endParaRPr lang="en-US" sz="1300" dirty="0"/>
          </a:p>
        </p:txBody>
      </p:sp>
      <p:sp>
        <p:nvSpPr>
          <p:cNvPr id="16" name="Shape 11"/>
          <p:cNvSpPr/>
          <p:nvPr/>
        </p:nvSpPr>
        <p:spPr>
          <a:xfrm>
            <a:off x="7529155" y="5716072"/>
            <a:ext cx="6516886" cy="1589484"/>
          </a:xfrm>
          <a:prstGeom prst="roundRect">
            <a:avLst>
              <a:gd name="adj" fmla="val 6903"/>
            </a:avLst>
          </a:prstGeom>
          <a:solidFill>
            <a:srgbClr val="FCFBF8"/>
          </a:solidFill>
          <a:ln/>
        </p:spPr>
      </p:sp>
      <p:sp>
        <p:nvSpPr>
          <p:cNvPr id="17" name="Shape 12"/>
          <p:cNvSpPr/>
          <p:nvPr/>
        </p:nvSpPr>
        <p:spPr>
          <a:xfrm>
            <a:off x="7529155" y="5693212"/>
            <a:ext cx="6516886" cy="91440"/>
          </a:xfrm>
          <a:prstGeom prst="roundRect">
            <a:avLst>
              <a:gd name="adj" fmla="val 27750"/>
            </a:avLst>
          </a:prstGeom>
          <a:solidFill>
            <a:srgbClr val="1B5F39"/>
          </a:solidFill>
          <a:ln/>
        </p:spPr>
      </p:sp>
      <p:sp>
        <p:nvSpPr>
          <p:cNvPr id="18" name="Shape 13"/>
          <p:cNvSpPr/>
          <p:nvPr/>
        </p:nvSpPr>
        <p:spPr>
          <a:xfrm>
            <a:off x="10533817" y="5462349"/>
            <a:ext cx="507444" cy="507444"/>
          </a:xfrm>
          <a:prstGeom prst="roundRect">
            <a:avLst>
              <a:gd name="adj" fmla="val 180197"/>
            </a:avLst>
          </a:prstGeom>
          <a:solidFill>
            <a:srgbClr val="1B5F39"/>
          </a:solidFill>
          <a:ln/>
        </p:spPr>
      </p:sp>
      <p:pic>
        <p:nvPicPr>
          <p:cNvPr id="1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6098" y="5589151"/>
            <a:ext cx="202883" cy="253722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7721084" y="6138982"/>
            <a:ext cx="2591038" cy="2643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Волонтёрская активность</a:t>
            </a:r>
            <a:endParaRPr lang="en-US" sz="1650" dirty="0"/>
          </a:p>
        </p:txBody>
      </p:sp>
      <p:sp>
        <p:nvSpPr>
          <p:cNvPr id="21" name="Text 15"/>
          <p:cNvSpPr/>
          <p:nvPr/>
        </p:nvSpPr>
        <p:spPr>
          <a:xfrm>
            <a:off x="7721084" y="6572369"/>
            <a:ext cx="6133028" cy="5412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Активность волонтёров и орнитологов в учёте и защите птиц вносит значительный вклад в сохранение биоразнообразия.</a:t>
            </a:r>
            <a:endParaRPr lang="en-US" sz="13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03452"/>
            <a:ext cx="1132022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Где наблюдать птиц в Гомельской области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065859"/>
            <a:ext cx="680442" cy="68044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4029789"/>
            <a:ext cx="415861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Припятский национальный парк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93790" y="4874538"/>
            <a:ext cx="415861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Известен крупнейшими колониями водоплавающих птиц и редкими видами, идеален для серьёзного бердвотчинга.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893" y="3065859"/>
            <a:ext cx="680442" cy="680442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35893" y="4029789"/>
            <a:ext cx="415861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Полесский радиационно-экологический заповедник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35893" y="4874538"/>
            <a:ext cx="415861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Уникальная территория, где природа восстанавливается, и где можно встретить редчайшие виды в их естественной среде.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995" y="3065859"/>
            <a:ext cx="680442" cy="680442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7995" y="4029789"/>
            <a:ext cx="287393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Местные леса и озёра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677995" y="4520208"/>
            <a:ext cx="415861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Многочисленные лесные массивы и озёра по всей области предлагают отличные возможности для любителей бердвотчинга.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9379" y="1094303"/>
            <a:ext cx="12377976" cy="6691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42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Как каждый может помочь птицам Гомельщины</a:t>
            </a:r>
            <a:endParaRPr lang="en-US" sz="4200" dirty="0"/>
          </a:p>
        </p:txBody>
      </p:sp>
      <p:sp>
        <p:nvSpPr>
          <p:cNvPr id="3" name="Shape 1"/>
          <p:cNvSpPr/>
          <p:nvPr/>
        </p:nvSpPr>
        <p:spPr>
          <a:xfrm>
            <a:off x="749379" y="2191703"/>
            <a:ext cx="2188488" cy="1233845"/>
          </a:xfrm>
          <a:prstGeom prst="roundRect">
            <a:avLst>
              <a:gd name="adj" fmla="val 2603"/>
            </a:avLst>
          </a:prstGeom>
          <a:solidFill>
            <a:srgbClr val="F0EDE6"/>
          </a:solidFill>
          <a:ln/>
        </p:spPr>
      </p:sp>
      <p:sp>
        <p:nvSpPr>
          <p:cNvPr id="4" name="Text 2"/>
          <p:cNvSpPr/>
          <p:nvPr/>
        </p:nvSpPr>
        <p:spPr>
          <a:xfrm>
            <a:off x="1693069" y="2620447"/>
            <a:ext cx="301109" cy="3763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750"/>
              </a:lnSpc>
              <a:buNone/>
            </a:pPr>
            <a:r>
              <a:rPr lang="en-US" sz="23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1</a:t>
            </a:r>
            <a:endParaRPr lang="en-US" sz="2350" dirty="0"/>
          </a:p>
        </p:txBody>
      </p:sp>
      <p:sp>
        <p:nvSpPr>
          <p:cNvPr id="5" name="Text 3"/>
          <p:cNvSpPr/>
          <p:nvPr/>
        </p:nvSpPr>
        <p:spPr>
          <a:xfrm>
            <a:off x="3151942" y="2405777"/>
            <a:ext cx="2676644" cy="3345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Установка кормушек</a:t>
            </a:r>
            <a:endParaRPr lang="en-US" sz="2100" dirty="0"/>
          </a:p>
        </p:txBody>
      </p:sp>
      <p:sp>
        <p:nvSpPr>
          <p:cNvPr id="6" name="Text 4"/>
          <p:cNvSpPr/>
          <p:nvPr/>
        </p:nvSpPr>
        <p:spPr>
          <a:xfrm>
            <a:off x="3151942" y="2868811"/>
            <a:ext cx="10394513" cy="3426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Размещайте скворечники и кормушки в населённых пунктах для поддержки птиц, особенно зимой.</a:t>
            </a:r>
            <a:endParaRPr lang="en-US" sz="1650" dirty="0"/>
          </a:p>
        </p:txBody>
      </p:sp>
      <p:sp>
        <p:nvSpPr>
          <p:cNvPr id="7" name="Shape 5"/>
          <p:cNvSpPr/>
          <p:nvPr/>
        </p:nvSpPr>
        <p:spPr>
          <a:xfrm>
            <a:off x="3044904" y="3410307"/>
            <a:ext cx="10729079" cy="15240"/>
          </a:xfrm>
          <a:prstGeom prst="roundRect">
            <a:avLst>
              <a:gd name="adj" fmla="val 210766"/>
            </a:avLst>
          </a:prstGeom>
          <a:solidFill>
            <a:srgbClr val="D6D3CC"/>
          </a:solidFill>
          <a:ln/>
        </p:spPr>
      </p:sp>
      <p:sp>
        <p:nvSpPr>
          <p:cNvPr id="8" name="Shape 6"/>
          <p:cNvSpPr/>
          <p:nvPr/>
        </p:nvSpPr>
        <p:spPr>
          <a:xfrm>
            <a:off x="749379" y="3532584"/>
            <a:ext cx="4377095" cy="1576507"/>
          </a:xfrm>
          <a:prstGeom prst="roundRect">
            <a:avLst>
              <a:gd name="adj" fmla="val 2037"/>
            </a:avLst>
          </a:prstGeom>
          <a:solidFill>
            <a:srgbClr val="F0EDE6"/>
          </a:solidFill>
          <a:ln/>
        </p:spPr>
      </p:sp>
      <p:sp>
        <p:nvSpPr>
          <p:cNvPr id="9" name="Text 7"/>
          <p:cNvSpPr/>
          <p:nvPr/>
        </p:nvSpPr>
        <p:spPr>
          <a:xfrm>
            <a:off x="2787372" y="4132659"/>
            <a:ext cx="301109" cy="3763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750"/>
              </a:lnSpc>
              <a:buNone/>
            </a:pPr>
            <a:r>
              <a:rPr lang="en-US" sz="23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2</a:t>
            </a:r>
            <a:endParaRPr lang="en-US" sz="2350" dirty="0"/>
          </a:p>
        </p:txBody>
      </p:sp>
      <p:sp>
        <p:nvSpPr>
          <p:cNvPr id="10" name="Text 8"/>
          <p:cNvSpPr/>
          <p:nvPr/>
        </p:nvSpPr>
        <p:spPr>
          <a:xfrm>
            <a:off x="5340548" y="3746659"/>
            <a:ext cx="2676644" cy="3345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Участие в акциях</a:t>
            </a:r>
            <a:endParaRPr lang="en-US" sz="2100" dirty="0"/>
          </a:p>
        </p:txBody>
      </p:sp>
      <p:sp>
        <p:nvSpPr>
          <p:cNvPr id="11" name="Text 9"/>
          <p:cNvSpPr/>
          <p:nvPr/>
        </p:nvSpPr>
        <p:spPr>
          <a:xfrm>
            <a:off x="5340548" y="4209693"/>
            <a:ext cx="8326398" cy="6853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Присоединяйтесь к экологическим акциям и мониторингам птиц, чтобы помочь учёным собирать данные.</a:t>
            </a:r>
            <a:endParaRPr lang="en-US" sz="1650" dirty="0"/>
          </a:p>
        </p:txBody>
      </p:sp>
      <p:sp>
        <p:nvSpPr>
          <p:cNvPr id="12" name="Shape 10"/>
          <p:cNvSpPr/>
          <p:nvPr/>
        </p:nvSpPr>
        <p:spPr>
          <a:xfrm>
            <a:off x="5233511" y="5093851"/>
            <a:ext cx="8540472" cy="15240"/>
          </a:xfrm>
          <a:prstGeom prst="roundRect">
            <a:avLst>
              <a:gd name="adj" fmla="val 210766"/>
            </a:avLst>
          </a:prstGeom>
          <a:solidFill>
            <a:srgbClr val="D6D3CC"/>
          </a:solidFill>
          <a:ln/>
        </p:spPr>
      </p:sp>
      <p:sp>
        <p:nvSpPr>
          <p:cNvPr id="13" name="Shape 11"/>
          <p:cNvSpPr/>
          <p:nvPr/>
        </p:nvSpPr>
        <p:spPr>
          <a:xfrm>
            <a:off x="749379" y="5216128"/>
            <a:ext cx="6565821" cy="1919168"/>
          </a:xfrm>
          <a:prstGeom prst="roundRect">
            <a:avLst>
              <a:gd name="adj" fmla="val 1674"/>
            </a:avLst>
          </a:prstGeom>
          <a:solidFill>
            <a:srgbClr val="F0EDE6"/>
          </a:solidFill>
          <a:ln/>
        </p:spPr>
      </p:sp>
      <p:sp>
        <p:nvSpPr>
          <p:cNvPr id="14" name="Text 12"/>
          <p:cNvSpPr/>
          <p:nvPr/>
        </p:nvSpPr>
        <p:spPr>
          <a:xfrm>
            <a:off x="3881676" y="5987534"/>
            <a:ext cx="301109" cy="3763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750"/>
              </a:lnSpc>
              <a:buNone/>
            </a:pPr>
            <a:r>
              <a:rPr lang="en-US" sz="23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3</a:t>
            </a:r>
            <a:endParaRPr lang="en-US" sz="2350" dirty="0"/>
          </a:p>
        </p:txBody>
      </p:sp>
      <p:sp>
        <p:nvSpPr>
          <p:cNvPr id="15" name="Text 13"/>
          <p:cNvSpPr/>
          <p:nvPr/>
        </p:nvSpPr>
        <p:spPr>
          <a:xfrm>
            <a:off x="7529274" y="5430203"/>
            <a:ext cx="3364825" cy="3345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Ответственное отношение</a:t>
            </a:r>
            <a:endParaRPr lang="en-US" sz="2100" dirty="0"/>
          </a:p>
        </p:txBody>
      </p:sp>
      <p:sp>
        <p:nvSpPr>
          <p:cNvPr id="16" name="Text 14"/>
          <p:cNvSpPr/>
          <p:nvPr/>
        </p:nvSpPr>
        <p:spPr>
          <a:xfrm>
            <a:off x="7529274" y="5893237"/>
            <a:ext cx="6137672" cy="10279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Проявляйте ответственное отношение к природе и поддерживайте инициативы по охране окружающей среды.</a:t>
            </a:r>
            <a:endParaRPr lang="en-US" sz="16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582</Words>
  <Application>Microsoft Office PowerPoint</Application>
  <PresentationFormat>Произвольный</PresentationFormat>
  <Paragraphs>79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Lora</vt:lpstr>
      <vt:lpstr>Alice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cp:lastModifiedBy>CENTR TURIZMA 5</cp:lastModifiedBy>
  <cp:revision>2</cp:revision>
  <dcterms:created xsi:type="dcterms:W3CDTF">2025-07-29T12:35:51Z</dcterms:created>
  <dcterms:modified xsi:type="dcterms:W3CDTF">2025-08-14T12:02:10Z</dcterms:modified>
</cp:coreProperties>
</file>