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55" r:id="rId3"/>
    <p:sldId id="258" r:id="rId4"/>
    <p:sldId id="262" r:id="rId5"/>
    <p:sldId id="259" r:id="rId6"/>
    <p:sldId id="261" r:id="rId7"/>
    <p:sldId id="263" r:id="rId8"/>
    <p:sldId id="278" r:id="rId9"/>
    <p:sldId id="279" r:id="rId10"/>
    <p:sldId id="277" r:id="rId11"/>
    <p:sldId id="276" r:id="rId12"/>
    <p:sldId id="317" r:id="rId13"/>
    <p:sldId id="282" r:id="rId14"/>
    <p:sldId id="308" r:id="rId15"/>
    <p:sldId id="307" r:id="rId16"/>
    <p:sldId id="316" r:id="rId17"/>
    <p:sldId id="315" r:id="rId18"/>
    <p:sldId id="273" r:id="rId19"/>
    <p:sldId id="275" r:id="rId20"/>
    <p:sldId id="280" r:id="rId21"/>
    <p:sldId id="330" r:id="rId22"/>
    <p:sldId id="331" r:id="rId23"/>
    <p:sldId id="329" r:id="rId24"/>
    <p:sldId id="274" r:id="rId25"/>
    <p:sldId id="333" r:id="rId26"/>
    <p:sldId id="332" r:id="rId27"/>
    <p:sldId id="335" r:id="rId28"/>
    <p:sldId id="336" r:id="rId29"/>
    <p:sldId id="334" r:id="rId30"/>
    <p:sldId id="337" r:id="rId31"/>
    <p:sldId id="338" r:id="rId32"/>
    <p:sldId id="339" r:id="rId33"/>
    <p:sldId id="290" r:id="rId34"/>
    <p:sldId id="293" r:id="rId35"/>
    <p:sldId id="295" r:id="rId36"/>
    <p:sldId id="318" r:id="rId37"/>
    <p:sldId id="345" r:id="rId38"/>
    <p:sldId id="346" r:id="rId39"/>
    <p:sldId id="350" r:id="rId40"/>
    <p:sldId id="268" r:id="rId41"/>
    <p:sldId id="271" r:id="rId42"/>
    <p:sldId id="319" r:id="rId43"/>
    <p:sldId id="270" r:id="rId44"/>
    <p:sldId id="313" r:id="rId45"/>
    <p:sldId id="349" r:id="rId46"/>
    <p:sldId id="322" r:id="rId47"/>
    <p:sldId id="323" r:id="rId48"/>
    <p:sldId id="324" r:id="rId49"/>
    <p:sldId id="321" r:id="rId50"/>
    <p:sldId id="325" r:id="rId51"/>
    <p:sldId id="326" r:id="rId52"/>
    <p:sldId id="327" r:id="rId53"/>
    <p:sldId id="328" r:id="rId54"/>
    <p:sldId id="356" r:id="rId55"/>
    <p:sldId id="314" r:id="rId56"/>
    <p:sldId id="302" r:id="rId57"/>
    <p:sldId id="353" r:id="rId5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49" autoAdjust="0"/>
  </p:normalViewPr>
  <p:slideViewPr>
    <p:cSldViewPr>
      <p:cViewPr varScale="1">
        <p:scale>
          <a:sx n="59" d="100"/>
          <a:sy n="59" d="100"/>
        </p:scale>
        <p:origin x="-166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D1C6FEB-7DCF-43BF-8E7C-CA60211DF69C}" type="datetimeFigureOut">
              <a:rPr lang="ru-RU"/>
              <a:pPr>
                <a:defRPr/>
              </a:pPr>
              <a:t>23.07.2025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5420CF6-DCA3-4042-A1E8-603E2133637B}" type="slidenum">
              <a:rPr lang="ru-RU"/>
              <a:pPr>
                <a:defRPr/>
              </a:pPr>
              <a:t>‹#›</a:t>
            </a:fld>
            <a:endParaRPr lang="ru-RU"/>
          </a:p>
        </p:txBody>
      </p:sp>
    </p:spTree>
    <p:extLst>
      <p:ext uri="{BB962C8B-B14F-4D97-AF65-F5344CB8AC3E}">
        <p14:creationId xmlns:p14="http://schemas.microsoft.com/office/powerpoint/2010/main" val="24998107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Огромное значение имеют птицы в природе и в сельском хозяйстве, сохраняя от насекомых-вредителей культурные и дикорастущие растения, помогая в их опылении. </a:t>
            </a:r>
          </a:p>
          <a:p>
            <a:endParaRPr lang="ru-RU" smtClean="0"/>
          </a:p>
        </p:txBody>
      </p:sp>
      <p:sp>
        <p:nvSpPr>
          <p:cNvPr id="624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ABE82D-244A-4EB8-98E7-00A7891D3D0C}" type="slidenum">
              <a:rPr lang="ru-RU" smtClean="0"/>
              <a:pPr eaLnBrk="1" hangingPunct="1"/>
              <a:t>14</a:t>
            </a:fld>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Очень распространены оконные кормушки. Это нехитрое сооружение представляет собой крытый ящик, застекленный по «фасаду» и имеющий по бокам сквозные лазы: один для синиц, другой для подсыпания кормовой смеси (располагают ближе к форточке). Оконная кормушка доставит большую радость и детям и взрослым: ведь через оконное стекло будут видны забавные сценки из птичьей жизни.</a:t>
            </a:r>
          </a:p>
          <a:p>
            <a:endParaRPr lang="ru-RU" smtClean="0"/>
          </a:p>
        </p:txBody>
      </p:sp>
      <p:sp>
        <p:nvSpPr>
          <p:cNvPr id="716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98E349B-D813-49DF-A1BA-D13C564283F3}" type="slidenum">
              <a:rPr lang="ru-RU" smtClean="0"/>
              <a:pPr eaLnBrk="1" hangingPunct="1"/>
              <a:t>43</a:t>
            </a:fld>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Во время подкормки птиц не сорите в лесу, парке, саду: не оставляйте там газеты, бумажные и полиэтиленовые пакеты, жестяные банки и коробочки. </a:t>
            </a:r>
          </a:p>
          <a:p>
            <a:r>
              <a:rPr lang="ru-RU" smtClean="0"/>
              <a:t>Кормушки для птиц должны быть очень скромными.</a:t>
            </a:r>
          </a:p>
          <a:p>
            <a:endParaRPr lang="ru-RU" smtClean="0"/>
          </a:p>
        </p:txBody>
      </p:sp>
      <p:sp>
        <p:nvSpPr>
          <p:cNvPr id="727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54A0A1-8429-40A1-82D1-E8A909F0A128}" type="slidenum">
              <a:rPr lang="ru-RU" smtClean="0"/>
              <a:pPr eaLnBrk="1" hangingPunct="1"/>
              <a:t>44</a:t>
            </a:fld>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Корма в кормушках должно быть немного и только нужного птицам: семена дикорастущих трав, крошки хлеба, подсолнухи, кусочки несоленого сала. </a:t>
            </a:r>
          </a:p>
          <a:p>
            <a:r>
              <a:rPr lang="ru-RU" smtClean="0"/>
              <a:t>Кормите птиц регулярно. Птиц нельзя подкармливать время от времени: именно зимой им очень нужна ваша поддержка, именно в морозы и метели гибнет большая часть птиц. </a:t>
            </a:r>
          </a:p>
          <a:p>
            <a:endParaRPr lang="ru-RU" smtClean="0"/>
          </a:p>
        </p:txBody>
      </p:sp>
      <p:sp>
        <p:nvSpPr>
          <p:cNvPr id="737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C7FC252-46E7-4126-82F7-7F42A0762795}" type="slidenum">
              <a:rPr lang="ru-RU" smtClean="0"/>
              <a:pPr eaLnBrk="1" hangingPunct="1"/>
              <a:t>45</a:t>
            </a:fld>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В зимнее время нужно регулярно подсыпать в кормушки корм (сухие хлебные крошки, дыни, семена подсолнечника, тыквы арбуза; семена сорных трав: лебеды, мышея, череды). Даже в зимнее время каждый вид птиц питается определенным типом корма. От того, что вы насыплете в кормушку, будет зависеть и видовой состав птиц–посетителей.</a:t>
            </a:r>
          </a:p>
          <a:p>
            <a:endParaRPr lang="ru-RU" smtClean="0"/>
          </a:p>
        </p:txBody>
      </p:sp>
      <p:sp>
        <p:nvSpPr>
          <p:cNvPr id="747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D9F04E9-33A3-4B90-9D05-9CA77E544FF9}" type="slidenum">
              <a:rPr lang="ru-RU" smtClean="0"/>
              <a:pPr eaLnBrk="1" hangingPunct="1"/>
              <a:t>46</a:t>
            </a:fld>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Излюбленным кормом некоторых птиц являются семена различных растений, особенно злаков. Насыпав в кормушку пшено или овес, вы привлечете к ней воробьев, щеглов, зеленушек и других зерноядных птиц. Не стоит забывать, что голуби также с удовольствием склевывают любые зерна.</a:t>
            </a:r>
          </a:p>
          <a:p>
            <a:endParaRPr lang="ru-RU" smtClean="0"/>
          </a:p>
        </p:txBody>
      </p:sp>
      <p:sp>
        <p:nvSpPr>
          <p:cNvPr id="757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B1296F7-1707-4CCF-BE65-AE59F540614B}" type="slidenum">
              <a:rPr lang="ru-RU" smtClean="0"/>
              <a:pPr eaLnBrk="1" hangingPunct="1"/>
              <a:t>47</a:t>
            </a:fld>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Наиболее универсальный корм для зимующих птиц. Его могут поедать как различные зерноядные птицы, так и синицы, поползни, дятлы и т.д. Большое количество растительных жиров внутри семян подсолнечника делает их важным источником энергии в условиях зимних холодов. </a:t>
            </a:r>
          </a:p>
          <a:p>
            <a:endParaRPr lang="ru-RU" smtClean="0"/>
          </a:p>
        </p:txBody>
      </p:sp>
      <p:sp>
        <p:nvSpPr>
          <p:cNvPr id="768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E84E96-714A-40B1-9977-D8C50F6EE159}" type="slidenum">
              <a:rPr lang="ru-RU" smtClean="0"/>
              <a:pPr eaLnBrk="1" hangingPunct="1"/>
              <a:t>48</a:t>
            </a:fld>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Эти продукты так же можно использовать для зимней подкормки птиц. Их очень любят синицы, поползни и некоторые другие виды птиц. Но стоит помнить, что птицам можно предлагать только несоленое сало или мясо. Как правило, кусочки сала нанизываются на бечевку, которая вешается на ветвях деревьев или кустарников. Подкормку из сала или мяса нужно размещать таким образом, чтобы она не досталась воронам, сорокам, галкам, а также кошкам и собакам. </a:t>
            </a:r>
          </a:p>
          <a:p>
            <a:endParaRPr lang="ru-RU" smtClean="0"/>
          </a:p>
        </p:txBody>
      </p:sp>
      <p:sp>
        <p:nvSpPr>
          <p:cNvPr id="778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5458B3E-1BD8-4924-A445-AFA11F6DF1C8}" type="slidenum">
              <a:rPr lang="ru-RU" smtClean="0"/>
              <a:pPr eaLnBrk="1" hangingPunct="1"/>
              <a:t>50</a:t>
            </a:fld>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Ягоды рябины и боярышника привлекают самых красивых зимних обитателей  — снегирей и свиристелей. Плоды нужно заготовить и высушить заранее, с осени. </a:t>
            </a:r>
          </a:p>
          <a:p>
            <a:endParaRPr lang="ru-RU" smtClean="0"/>
          </a:p>
        </p:txBody>
      </p:sp>
      <p:sp>
        <p:nvSpPr>
          <p:cNvPr id="788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5FAE169-E30E-40EB-859C-BBE94E84CF4C}" type="slidenum">
              <a:rPr lang="ru-RU" smtClean="0"/>
              <a:pPr eaLnBrk="1" hangingPunct="1"/>
              <a:t>51</a:t>
            </a:fld>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Ягоды рябины и боярышника привлекают самых красивых зимних обитателей  — снегирей и свиристелей. Плоды нужно заготовить и высушить заранее, с осени. </a:t>
            </a:r>
          </a:p>
          <a:p>
            <a:endParaRPr lang="ru-RU" smtClean="0"/>
          </a:p>
        </p:txBody>
      </p:sp>
      <p:sp>
        <p:nvSpPr>
          <p:cNvPr id="798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23C9596-A3B9-475C-8C21-78AD0C1C5726}" type="slidenum">
              <a:rPr lang="ru-RU" smtClean="0"/>
              <a:pPr eaLnBrk="1" hangingPunct="1"/>
              <a:t>52</a:t>
            </a:fld>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Шишки служат основой зимнего рациона дятлов и клестов. Сойки с осени делают запасы желудей, пряча их в укромных местах. Зимой припрятанное пропитание служит хорошим подспорьем. Заготовив с осени шишки, орехи и желуди, вы можете привлечь на свою кормушку не только дятлов и соек, но и белок. </a:t>
            </a:r>
          </a:p>
          <a:p>
            <a:endParaRPr lang="ru-RU" smtClean="0"/>
          </a:p>
        </p:txBody>
      </p:sp>
      <p:sp>
        <p:nvSpPr>
          <p:cNvPr id="809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AE4A336-B82F-45B0-848E-73102289A7B7}" type="slidenum">
              <a:rPr lang="ru-RU" smtClean="0"/>
              <a:pPr eaLnBrk="1" hangingPunct="1"/>
              <a:t>53</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Сойки, уносят желуди дуба на большие расстояния и часто теряют, тем самым, рассеивая его семена. Склевывая сочные плоды рябины, черемухи, бузины, брусники, черники, они перелетают с места на место и выбрасывают неповрежденные семена вместе с пометом.</a:t>
            </a:r>
          </a:p>
          <a:p>
            <a:endParaRPr lang="ru-RU" smtClean="0"/>
          </a:p>
        </p:txBody>
      </p:sp>
      <p:sp>
        <p:nvSpPr>
          <p:cNvPr id="634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8918046-477A-4207-B573-7384EA99B588}" type="slidenum">
              <a:rPr lang="ru-RU" smtClean="0"/>
              <a:pPr eaLnBrk="1" hangingPunct="1"/>
              <a:t>15</a:t>
            </a:fld>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819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A940CF-B228-4ED0-9337-F7EC48D2EEB1}" type="slidenum">
              <a:rPr lang="ru-RU" smtClean="0"/>
              <a:pPr eaLnBrk="1" hangingPunct="1"/>
              <a:t>54</a:t>
            </a:fld>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Шишки служат основой зимнего рациона дятлов и клестов. Сойки с осени делают запасы желудей, пряча их в укромных местах. Зимой припрятанное пропитание служит хорошим подспорьем. Заготовив с осени шишки, орехи и желуди, вы можете привлечь на свою кормушку не только дятлов и соек, но и белок. </a:t>
            </a:r>
          </a:p>
        </p:txBody>
      </p:sp>
      <p:sp>
        <p:nvSpPr>
          <p:cNvPr id="829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02F6C3C-B8E4-47B6-98FB-A3307C03E745}" type="slidenum">
              <a:rPr lang="ru-RU" smtClean="0"/>
              <a:pPr eaLnBrk="1" hangingPunct="1"/>
              <a:t>55</a:t>
            </a:fld>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Шишки служат основой зимнего рациона дятлов и клестов. Сойки с осени делают запасы желудей, пряча их в укромных местах. Зимой припрятанное пропитание служит хорошим подспорьем. Заготовив с осени шишки, орехи и желуди, вы можете привлечь на свою кормушку не только дятлов и соек, но и белок. </a:t>
            </a:r>
          </a:p>
          <a:p>
            <a:endParaRPr lang="ru-RU" smtClean="0"/>
          </a:p>
        </p:txBody>
      </p:sp>
      <p:sp>
        <p:nvSpPr>
          <p:cNvPr id="83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831115F-24EE-415A-88D8-589809943D7E}" type="slidenum">
              <a:rPr lang="ru-RU" smtClean="0"/>
              <a:pPr eaLnBrk="1" hangingPunct="1"/>
              <a:t>56</a:t>
            </a:fld>
            <a:endParaRPr 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Будут ли птицы подниматься высоко ввысь, чтобы  петь свои весёлые, звонкие песни. Или своим детям, внукам  вы будете рассказывать об исчезнувших к тому времени птицах, животных, показывая их чучела и картинки из книг.</a:t>
            </a:r>
          </a:p>
          <a:p>
            <a:endParaRPr lang="ru-RU" smtClean="0"/>
          </a:p>
        </p:txBody>
      </p:sp>
      <p:sp>
        <p:nvSpPr>
          <p:cNvPr id="849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15B82D0-B44D-4482-BA9D-3802C205F8EB}" type="slidenum">
              <a:rPr lang="ru-RU" smtClean="0"/>
              <a:pPr eaLnBrk="1" hangingPunct="1"/>
              <a:t>57</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Сойки, уносят желуди дуба на большие расстояния и часто теряют, тем самым, рассеивая его семена. Склевывая сочные плоды рябины, черемухи, бузины, брусники, черники, они перелетают с места на место и выбрасывают неповрежденные семена вместе с пометом.</a:t>
            </a:r>
          </a:p>
          <a:p>
            <a:endParaRPr lang="ru-RU" smtClean="0"/>
          </a:p>
        </p:txBody>
      </p:sp>
      <p:sp>
        <p:nvSpPr>
          <p:cNvPr id="645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801BD4D-A933-4EAB-949E-C90E40162413}" type="slidenum">
              <a:rPr lang="ru-RU" smtClean="0"/>
              <a:pPr eaLnBrk="1" hangingPunct="1"/>
              <a:t>16</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Пара синиц, поселившихся в саду вместе со своим потомством, могут очистить от насекомых-вредителей 40 больших яблонь. Для человека полезны и хищные птицы, уничтожающие мелких грызунов-вредителей полевых культур и распространителей чумы, тифа, желтухи и других заболеваний. </a:t>
            </a:r>
          </a:p>
          <a:p>
            <a:endParaRPr lang="ru-RU" smtClean="0"/>
          </a:p>
        </p:txBody>
      </p:sp>
      <p:sp>
        <p:nvSpPr>
          <p:cNvPr id="655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8A91C42-CF73-4DD9-97A1-80D5059105BA}" type="slidenum">
              <a:rPr lang="ru-RU" smtClean="0"/>
              <a:pPr eaLnBrk="1" hangingPunct="1"/>
              <a:t>17</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Зимой птицам не до песен.  Однако в январе уже можно слышать песню клеста, а в феврале – большой синицы. А вот птичью песню подо льдом вряд ли кому удавалось услышать. А поёт её оляпка – водяной воробей. Зимует она в пустотах подо льдом, попадая туда через прорубь. Ешь, сколько хочешь – на дне жуков сколько угодно! Чего бы оляпке не запеть! </a:t>
            </a:r>
          </a:p>
        </p:txBody>
      </p:sp>
      <p:sp>
        <p:nvSpPr>
          <p:cNvPr id="665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D7D724B-8952-4320-9742-8C3272C835A3}" type="slidenum">
              <a:rPr lang="ru-RU" smtClean="0"/>
              <a:pPr eaLnBrk="1" hangingPunct="1"/>
              <a:t>18</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Зимой птицам не до песен.  Однако в январе уже можно слышать песню клеста, а в феврале – большой синицы. А вот птичью песню подо льдом вряд ли кому удавалось услышать. А поёт её оляпка – водяной воробей. Зимует она в пустотах подо льдом, попадая туда через прорубь. Ешь, сколько хочешь – на дне жуков сколько угодно! Чего бы оляпке не запеть! </a:t>
            </a:r>
          </a:p>
        </p:txBody>
      </p:sp>
      <p:sp>
        <p:nvSpPr>
          <p:cNvPr id="675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863155C-9422-4FFA-9F32-58391B70A47E}" type="slidenum">
              <a:rPr lang="ru-RU" smtClean="0"/>
              <a:pPr eaLnBrk="1" hangingPunct="1"/>
              <a:t>19</a:t>
            </a:fld>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А остаются на зиму синицы, клесты, сойки, ворона, сорока, тетерев, глухарь).</a:t>
            </a:r>
          </a:p>
          <a:p>
            <a:endParaRPr lang="ru-RU" smtClean="0"/>
          </a:p>
        </p:txBody>
      </p:sp>
      <p:sp>
        <p:nvSpPr>
          <p:cNvPr id="686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F8D5B0C-7876-43A4-ADFF-372E92792386}" type="slidenum">
              <a:rPr lang="ru-RU" smtClean="0"/>
              <a:pPr eaLnBrk="1" hangingPunct="1"/>
              <a:t>36</a:t>
            </a:fld>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Самая простая кормушка для птиц — лоточек, окантованный невысоким бортиком. С помощью четырех бечевок такой лоточек привешивают на сук или к стене. Неудобства лотка очевидны: оставленный в нем корм в метель заваливается снегом, в ветреную же погоду и вовсе сдувается. Поэтому лучше лоточек сверху защитить двускатным навесом, а колышки, на которых будет держаться крыша, обвязать рядом палочек. </a:t>
            </a:r>
            <a:br>
              <a:rPr lang="ru-RU" smtClean="0"/>
            </a:br>
            <a:endParaRPr lang="ru-RU" smtClean="0"/>
          </a:p>
          <a:p>
            <a:endParaRPr lang="ru-RU" smtClean="0"/>
          </a:p>
        </p:txBody>
      </p:sp>
      <p:sp>
        <p:nvSpPr>
          <p:cNvPr id="696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9F1DE2-6EEB-4D0B-8B9A-9C5D364C3FC7}" type="slidenum">
              <a:rPr lang="ru-RU" smtClean="0"/>
              <a:pPr eaLnBrk="1" hangingPunct="1"/>
              <a:t>40</a:t>
            </a:fld>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Можно сделать кормушку и по-другому. На сучьях дерева прикрепляют столик — фанерку с бортиками, а над ним с помощью проволоки почти вплотную подвешивают вниз горлышком наполненную кормом бутылку. Чтобы птички не страшились стеклянного блеска, бутылку обертывают древесной корой или закрашивают краской с обсыпкой кусочками коры и моха. По мере поедания корм самотеком будет подаваться на столик, где его и отведают пернатые гости. </a:t>
            </a:r>
          </a:p>
        </p:txBody>
      </p:sp>
      <p:sp>
        <p:nvSpPr>
          <p:cNvPr id="706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62545B2-D6F3-4923-A45A-B9BCA83D1D20}" type="slidenum">
              <a:rPr lang="ru-RU" smtClean="0"/>
              <a:pPr eaLnBrk="1" hangingPunct="1"/>
              <a:t>41</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FF93DB1-D9F2-4873-BA34-DE5C0368D2C4}" type="datetimeFigureOut">
              <a:rPr lang="ru-RU"/>
              <a:pPr>
                <a:defRPr/>
              </a:pPr>
              <a:t>23.07.2025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4CD2FF0-9FD2-47EC-9930-2998039B1F11}" type="slidenum">
              <a:rPr lang="ru-RU"/>
              <a:pPr>
                <a:defRPr/>
              </a:pPr>
              <a:t>‹#›</a:t>
            </a:fld>
            <a:endParaRPr lang="ru-RU"/>
          </a:p>
        </p:txBody>
      </p:sp>
    </p:spTree>
    <p:extLst>
      <p:ext uri="{BB962C8B-B14F-4D97-AF65-F5344CB8AC3E}">
        <p14:creationId xmlns:p14="http://schemas.microsoft.com/office/powerpoint/2010/main" val="2978073232"/>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816046A-6B7D-433E-861E-633A2BD3AFC6}" type="datetimeFigureOut">
              <a:rPr lang="ru-RU"/>
              <a:pPr>
                <a:defRPr/>
              </a:pPr>
              <a:t>23.07.2025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68BB10C-18AB-4F4A-9B00-8B06EE82F707}" type="slidenum">
              <a:rPr lang="ru-RU"/>
              <a:pPr>
                <a:defRPr/>
              </a:pPr>
              <a:t>‹#›</a:t>
            </a:fld>
            <a:endParaRPr lang="ru-RU"/>
          </a:p>
        </p:txBody>
      </p:sp>
    </p:spTree>
    <p:extLst>
      <p:ext uri="{BB962C8B-B14F-4D97-AF65-F5344CB8AC3E}">
        <p14:creationId xmlns:p14="http://schemas.microsoft.com/office/powerpoint/2010/main" val="239556842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D2A409F-DC9D-4614-A9EF-6E613083DD9B}" type="datetimeFigureOut">
              <a:rPr lang="ru-RU"/>
              <a:pPr>
                <a:defRPr/>
              </a:pPr>
              <a:t>23.07.2025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10BA15A-D14B-46C3-8F91-F62325942D93}" type="slidenum">
              <a:rPr lang="ru-RU"/>
              <a:pPr>
                <a:defRPr/>
              </a:pPr>
              <a:t>‹#›</a:t>
            </a:fld>
            <a:endParaRPr lang="ru-RU"/>
          </a:p>
        </p:txBody>
      </p:sp>
    </p:spTree>
    <p:extLst>
      <p:ext uri="{BB962C8B-B14F-4D97-AF65-F5344CB8AC3E}">
        <p14:creationId xmlns:p14="http://schemas.microsoft.com/office/powerpoint/2010/main" val="2555177523"/>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4DFE4C8-DE6A-4682-826C-33AF2F808DC4}" type="datetimeFigureOut">
              <a:rPr lang="ru-RU"/>
              <a:pPr>
                <a:defRPr/>
              </a:pPr>
              <a:t>23.07.2025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22766D5-8DA9-4DEC-A75D-2F91E8A0234D}" type="slidenum">
              <a:rPr lang="ru-RU"/>
              <a:pPr>
                <a:defRPr/>
              </a:pPr>
              <a:t>‹#›</a:t>
            </a:fld>
            <a:endParaRPr lang="ru-RU"/>
          </a:p>
        </p:txBody>
      </p:sp>
    </p:spTree>
    <p:extLst>
      <p:ext uri="{BB962C8B-B14F-4D97-AF65-F5344CB8AC3E}">
        <p14:creationId xmlns:p14="http://schemas.microsoft.com/office/powerpoint/2010/main" val="1349246173"/>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73EC1EA-6BA8-46C8-B8D3-34AA809F8994}" type="datetimeFigureOut">
              <a:rPr lang="ru-RU"/>
              <a:pPr>
                <a:defRPr/>
              </a:pPr>
              <a:t>23.07.2025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946D58E-15C3-45C9-AD30-58F43DF267E0}" type="slidenum">
              <a:rPr lang="ru-RU"/>
              <a:pPr>
                <a:defRPr/>
              </a:pPr>
              <a:t>‹#›</a:t>
            </a:fld>
            <a:endParaRPr lang="ru-RU"/>
          </a:p>
        </p:txBody>
      </p:sp>
    </p:spTree>
    <p:extLst>
      <p:ext uri="{BB962C8B-B14F-4D97-AF65-F5344CB8AC3E}">
        <p14:creationId xmlns:p14="http://schemas.microsoft.com/office/powerpoint/2010/main" val="1827755732"/>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305DF1-7B21-40B4-858B-A1157BB14AC0}" type="datetimeFigureOut">
              <a:rPr lang="ru-RU"/>
              <a:pPr>
                <a:defRPr/>
              </a:pPr>
              <a:t>23.07.2025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D95E229-B494-4CA4-BD1F-C95DA70D6972}" type="slidenum">
              <a:rPr lang="ru-RU"/>
              <a:pPr>
                <a:defRPr/>
              </a:pPr>
              <a:t>‹#›</a:t>
            </a:fld>
            <a:endParaRPr lang="ru-RU"/>
          </a:p>
        </p:txBody>
      </p:sp>
    </p:spTree>
    <p:extLst>
      <p:ext uri="{BB962C8B-B14F-4D97-AF65-F5344CB8AC3E}">
        <p14:creationId xmlns:p14="http://schemas.microsoft.com/office/powerpoint/2010/main" val="1815891748"/>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CF03B3D-0E7D-43A7-958D-8619D47ECDCF}" type="datetimeFigureOut">
              <a:rPr lang="ru-RU"/>
              <a:pPr>
                <a:defRPr/>
              </a:pPr>
              <a:t>23.07.2025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AC3C88F-EB27-4FA1-92E6-30D4998CAF24}" type="slidenum">
              <a:rPr lang="ru-RU"/>
              <a:pPr>
                <a:defRPr/>
              </a:pPr>
              <a:t>‹#›</a:t>
            </a:fld>
            <a:endParaRPr lang="ru-RU"/>
          </a:p>
        </p:txBody>
      </p:sp>
    </p:spTree>
    <p:extLst>
      <p:ext uri="{BB962C8B-B14F-4D97-AF65-F5344CB8AC3E}">
        <p14:creationId xmlns:p14="http://schemas.microsoft.com/office/powerpoint/2010/main" val="217371307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0030316-4B16-4D27-83AC-2C90EEEC42E8}" type="datetimeFigureOut">
              <a:rPr lang="ru-RU"/>
              <a:pPr>
                <a:defRPr/>
              </a:pPr>
              <a:t>23.07.2025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8E1A4AF-F39A-4CEF-A991-B5CA818D6BFC}" type="slidenum">
              <a:rPr lang="ru-RU"/>
              <a:pPr>
                <a:defRPr/>
              </a:pPr>
              <a:t>‹#›</a:t>
            </a:fld>
            <a:endParaRPr lang="ru-RU"/>
          </a:p>
        </p:txBody>
      </p:sp>
    </p:spTree>
    <p:extLst>
      <p:ext uri="{BB962C8B-B14F-4D97-AF65-F5344CB8AC3E}">
        <p14:creationId xmlns:p14="http://schemas.microsoft.com/office/powerpoint/2010/main" val="1041157609"/>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9B90DA8-B8DC-47EA-BA99-5BCFF34769CA}" type="datetimeFigureOut">
              <a:rPr lang="ru-RU"/>
              <a:pPr>
                <a:defRPr/>
              </a:pPr>
              <a:t>23.07.2025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156C527-9AA3-48C5-95C3-187850FB9FC4}" type="slidenum">
              <a:rPr lang="ru-RU"/>
              <a:pPr>
                <a:defRPr/>
              </a:pPr>
              <a:t>‹#›</a:t>
            </a:fld>
            <a:endParaRPr lang="ru-RU"/>
          </a:p>
        </p:txBody>
      </p:sp>
    </p:spTree>
    <p:extLst>
      <p:ext uri="{BB962C8B-B14F-4D97-AF65-F5344CB8AC3E}">
        <p14:creationId xmlns:p14="http://schemas.microsoft.com/office/powerpoint/2010/main" val="320658506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512467F-A0DA-493D-B454-E664F20DE647}" type="datetimeFigureOut">
              <a:rPr lang="ru-RU"/>
              <a:pPr>
                <a:defRPr/>
              </a:pPr>
              <a:t>23.07.2025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22AA795-74FD-499A-9573-715298796A00}" type="slidenum">
              <a:rPr lang="ru-RU"/>
              <a:pPr>
                <a:defRPr/>
              </a:pPr>
              <a:t>‹#›</a:t>
            </a:fld>
            <a:endParaRPr lang="ru-RU"/>
          </a:p>
        </p:txBody>
      </p:sp>
    </p:spTree>
    <p:extLst>
      <p:ext uri="{BB962C8B-B14F-4D97-AF65-F5344CB8AC3E}">
        <p14:creationId xmlns:p14="http://schemas.microsoft.com/office/powerpoint/2010/main" val="175938759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328CDCB-53C1-4A26-A634-04C585836703}" type="datetimeFigureOut">
              <a:rPr lang="ru-RU"/>
              <a:pPr>
                <a:defRPr/>
              </a:pPr>
              <a:t>23.07.2025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5716B73-349E-4CEC-8534-B45171E3FAD3}" type="slidenum">
              <a:rPr lang="ru-RU"/>
              <a:pPr>
                <a:defRPr/>
              </a:pPr>
              <a:t>‹#›</a:t>
            </a:fld>
            <a:endParaRPr lang="ru-RU"/>
          </a:p>
        </p:txBody>
      </p:sp>
    </p:spTree>
    <p:extLst>
      <p:ext uri="{BB962C8B-B14F-4D97-AF65-F5344CB8AC3E}">
        <p14:creationId xmlns:p14="http://schemas.microsoft.com/office/powerpoint/2010/main" val="428591858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76F8917-2302-445F-A5E8-74F33B7C3C73}" type="datetimeFigureOut">
              <a:rPr lang="ru-RU"/>
              <a:pPr>
                <a:defRPr/>
              </a:pPr>
              <a:t>23.07.2025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02B0F35-B158-4AAA-9D7E-10047534701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slide" Target="slide2.xml"/><Relationship Id="rId2" Type="http://schemas.openxmlformats.org/officeDocument/2006/relationships/slideLayout" Target="../slideLayouts/slideLayout7.xml"/><Relationship Id="rId1" Type="http://schemas.openxmlformats.org/officeDocument/2006/relationships/audio" Target="../media/audio14.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image" Target="../media/image3.png"/><Relationship Id="rId5" Type="http://schemas.openxmlformats.org/officeDocument/2006/relationships/image" Target="../media/image39.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16.wav"/><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17.wav"/><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18.wav"/><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19.wav"/><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3.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 Target="slide4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slide" Target="slide14.xml"/><Relationship Id="rId5" Type="http://schemas.openxmlformats.org/officeDocument/2006/relationships/slide" Target="slide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audio" Target="../media/audio21.wav"/><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3.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audio" Target="../media/audio23.wav"/><Relationship Id="rId5" Type="http://schemas.openxmlformats.org/officeDocument/2006/relationships/image" Target="../media/image3.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audio" Target="../media/audio24.wav"/><Relationship Id="rId5" Type="http://schemas.openxmlformats.org/officeDocument/2006/relationships/image" Target="../media/image3.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audio" Target="../media/audio25.wav"/><Relationship Id="rId5" Type="http://schemas.openxmlformats.org/officeDocument/2006/relationships/image" Target="../media/image3.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audio" Target="../media/audio26.wav"/><Relationship Id="rId5" Type="http://schemas.openxmlformats.org/officeDocument/2006/relationships/image" Target="../media/image3.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audio" Target="../media/audio27.wav"/><Relationship Id="rId5" Type="http://schemas.openxmlformats.org/officeDocument/2006/relationships/image" Target="../media/image3.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audio" Target="../media/audio28.wav"/><Relationship Id="rId5" Type="http://schemas.openxmlformats.org/officeDocument/2006/relationships/image" Target="../media/image3.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audio" Target="../media/audio29.wav"/><Relationship Id="rId5" Type="http://schemas.openxmlformats.org/officeDocument/2006/relationships/image" Target="../media/image3.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audio" Target="../media/audio30.wav"/><Relationship Id="rId5" Type="http://schemas.openxmlformats.org/officeDocument/2006/relationships/image" Target="../media/image3.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3.png"/><Relationship Id="rId5" Type="http://schemas.openxmlformats.org/officeDocument/2006/relationships/image" Target="../media/image7.gif"/><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audio" Target="../media/audio31.wav"/><Relationship Id="rId5" Type="http://schemas.openxmlformats.org/officeDocument/2006/relationships/image" Target="../media/image3.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audio" Target="../media/audio32.wav"/><Relationship Id="rId5" Type="http://schemas.openxmlformats.org/officeDocument/2006/relationships/image" Target="../media/image3.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audio" Target="../media/audio33.wav"/><Relationship Id="rId5" Type="http://schemas.openxmlformats.org/officeDocument/2006/relationships/image" Target="../media/image3.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audio" Target="../media/audio34.wav"/><Relationship Id="rId5" Type="http://schemas.openxmlformats.org/officeDocument/2006/relationships/image" Target="../media/image3.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audio" Target="../media/audio35.wav"/><Relationship Id="rId5" Type="http://schemas.openxmlformats.org/officeDocument/2006/relationships/image" Target="../media/image3.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37.wav"/><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audio" Target="../media/audio38.wav"/><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39.wav"/><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audio" Target="../media/audio40.wav"/><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audio4.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41.wav"/><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42.wav"/><Relationship Id="rId6" Type="http://schemas.openxmlformats.org/officeDocument/2006/relationships/image" Target="../media/image3.png"/><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43.wav"/><Relationship Id="rId6" Type="http://schemas.openxmlformats.org/officeDocument/2006/relationships/image" Target="../media/image3.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44.wav"/><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45.wav"/><Relationship Id="rId5" Type="http://schemas.openxmlformats.org/officeDocument/2006/relationships/image" Target="../media/image3.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audio" Target="../media/audio46.wav"/><Relationship Id="rId6" Type="http://schemas.openxmlformats.org/officeDocument/2006/relationships/image" Target="../media/image3.png"/><Relationship Id="rId5" Type="http://schemas.openxmlformats.org/officeDocument/2006/relationships/image" Target="../media/image105.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47.wav"/><Relationship Id="rId6" Type="http://schemas.openxmlformats.org/officeDocument/2006/relationships/image" Target="../media/image3.png"/><Relationship Id="rId5" Type="http://schemas.openxmlformats.org/officeDocument/2006/relationships/image" Target="../media/image109.pn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48.wav"/><Relationship Id="rId6" Type="http://schemas.openxmlformats.org/officeDocument/2006/relationships/image" Target="../media/image3.png"/><Relationship Id="rId5" Type="http://schemas.openxmlformats.org/officeDocument/2006/relationships/image" Target="../media/image111.png"/><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5.wav"/><Relationship Id="rId6" Type="http://schemas.openxmlformats.org/officeDocument/2006/relationships/image" Target="../media/image3.png"/><Relationship Id="rId5" Type="http://schemas.openxmlformats.org/officeDocument/2006/relationships/image" Target="../media/image13.gif"/><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49.wav"/><Relationship Id="rId6" Type="http://schemas.openxmlformats.org/officeDocument/2006/relationships/image" Target="../media/image3.png"/><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50.wav"/><Relationship Id="rId6" Type="http://schemas.openxmlformats.org/officeDocument/2006/relationships/image" Target="../media/image3.png"/><Relationship Id="rId5" Type="http://schemas.openxmlformats.org/officeDocument/2006/relationships/image" Target="../media/image116.png"/><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51.wav"/><Relationship Id="rId5" Type="http://schemas.openxmlformats.org/officeDocument/2006/relationships/image" Target="../media/image3.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52.wav"/><Relationship Id="rId5" Type="http://schemas.openxmlformats.org/officeDocument/2006/relationships/image" Target="../media/image3.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53.wav"/><Relationship Id="rId6" Type="http://schemas.openxmlformats.org/officeDocument/2006/relationships/image" Target="../media/image3.png"/><Relationship Id="rId5" Type="http://schemas.openxmlformats.org/officeDocument/2006/relationships/image" Target="../media/image121.pn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54.wav"/><Relationship Id="rId5" Type="http://schemas.openxmlformats.org/officeDocument/2006/relationships/image" Target="../media/image3.png"/><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55.wav"/><Relationship Id="rId6" Type="http://schemas.openxmlformats.org/officeDocument/2006/relationships/slide" Target="slide2.xml"/><Relationship Id="rId5" Type="http://schemas.openxmlformats.org/officeDocument/2006/relationships/image" Target="../media/image124.png"/><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media/audio6.wav"/><Relationship Id="rId6" Type="http://schemas.openxmlformats.org/officeDocument/2006/relationships/image" Target="../media/image3.png"/><Relationship Id="rId5" Type="http://schemas.openxmlformats.org/officeDocument/2006/relationships/image" Target="../media/image16.gif"/><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audio" Target="../media/audio7.wav"/><Relationship Id="rId5" Type="http://schemas.openxmlformats.org/officeDocument/2006/relationships/image" Target="../media/image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image" Target="../media/image3.png"/><Relationship Id="rId5" Type="http://schemas.openxmlformats.org/officeDocument/2006/relationships/image" Target="../media/image21.gif"/><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audio10.wav"/><Relationship Id="rId1" Type="http://schemas.openxmlformats.org/officeDocument/2006/relationships/audio" Target="../media/audio9.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http://www.greenmama.ru/dn_images/01/28/71/87/126363823152747762_419.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14313"/>
            <a:ext cx="7783512"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828649" y="5657865"/>
            <a:ext cx="7986224" cy="923331"/>
          </a:xfrm>
          <a:prstGeom prst="rect">
            <a:avLst/>
          </a:prstGeom>
          <a:noFill/>
        </p:spPr>
        <p:txBody>
          <a:bodyPr wrap="none">
            <a:spAutoFit/>
          </a:bodyPr>
          <a:lstStyle/>
          <a:p>
            <a:pPr algn="ctr" fontAlgn="auto">
              <a:spcBef>
                <a:spcPts val="0"/>
              </a:spcBef>
              <a:spcAft>
                <a:spcPts val="0"/>
              </a:spcAft>
              <a:defRPr/>
            </a:pPr>
            <a:r>
              <a:rPr lang="ru-RU" sz="5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mn-lt"/>
                <a:cs typeface="+mn-cs"/>
              </a:rPr>
              <a:t>Покормите птиц зимой</a:t>
            </a:r>
          </a:p>
        </p:txBody>
      </p:sp>
      <p:pic>
        <p:nvPicPr>
          <p:cNvPr id="2" name="108E1331.wav">
            <a:hlinkClick r:id="" action="ppaction://media"/>
          </p:cNvPr>
          <p:cNvPicPr>
            <a:picLocks noRot="1" noChangeAspect="1"/>
          </p:cNvPicPr>
          <p:nvPr>
            <a:wavAudioFile r:embed="rId1" name="108E1D57.wav"/>
          </p:nvPr>
        </p:nvPicPr>
        <p:blipFill>
          <a:blip r:embed="rId4">
            <a:extLst>
              <a:ext uri="{28A0092B-C50C-407E-A947-70E740481C1C}">
                <a14:useLocalDpi xmlns:a14="http://schemas.microsoft.com/office/drawing/2010/main" val="0"/>
              </a:ext>
            </a:extLst>
          </a:blip>
          <a:srcRect/>
          <a:stretch>
            <a:fillRect/>
          </a:stretch>
        </p:blipFill>
        <p:spPr bwMode="auto">
          <a:xfrm>
            <a:off x="8205788" y="5492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http://ecostory-tour.ru/BirdWatching.Ru/Zimovka/UPrudaVZooparkye.jpg"/>
          <p:cNvPicPr>
            <a:picLocks noChangeAspect="1" noChangeArrowheads="1"/>
          </p:cNvPicPr>
          <p:nvPr/>
        </p:nvPicPr>
        <p:blipFill>
          <a:blip r:embed="rId3">
            <a:extLst>
              <a:ext uri="{28A0092B-C50C-407E-A947-70E740481C1C}">
                <a14:useLocalDpi xmlns:a14="http://schemas.microsoft.com/office/drawing/2010/main" val="0"/>
              </a:ext>
            </a:extLst>
          </a:blip>
          <a:srcRect l="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Прямоугольник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4632325"/>
            <a:ext cx="47132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Прямоугольник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8" y="201613"/>
            <a:ext cx="5602287"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E6C1472.wav">
            <a:hlinkClick r:id="" action="ppaction://media"/>
          </p:cNvPr>
          <p:cNvPicPr>
            <a:picLocks noRot="1" noChangeAspect="1"/>
          </p:cNvPicPr>
          <p:nvPr>
            <a:wavAudioFile r:embed="rId1" name="5E6C2187.wav"/>
          </p:nvPr>
        </p:nvPicPr>
        <p:blipFill>
          <a:blip r:embed="rId6">
            <a:extLst>
              <a:ext uri="{28A0092B-C50C-407E-A947-70E740481C1C}">
                <a14:useLocalDpi xmlns:a14="http://schemas.microsoft.com/office/drawing/2010/main" val="0"/>
              </a:ext>
            </a:extLst>
          </a:blip>
          <a:srcRect/>
          <a:stretch>
            <a:fillRect/>
          </a:stretch>
        </p:blipFill>
        <p:spPr bwMode="auto">
          <a:xfrm>
            <a:off x="7885113" y="5667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Чечетки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Прямоугольник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3789363"/>
            <a:ext cx="53530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2741487.wav">
            <a:hlinkClick r:id="" action="ppaction://media"/>
          </p:cNvPr>
          <p:cNvPicPr>
            <a:picLocks noRot="1" noChangeAspect="1"/>
          </p:cNvPicPr>
          <p:nvPr>
            <a:wavAudioFile r:embed="rId1" name="0274EF0B.wav"/>
          </p:nvPr>
        </p:nvPicPr>
        <p:blipFill>
          <a:blip r:embed="rId5">
            <a:extLst>
              <a:ext uri="{28A0092B-C50C-407E-A947-70E740481C1C}">
                <a14:useLocalDpi xmlns:a14="http://schemas.microsoft.com/office/drawing/2010/main" val="0"/>
              </a:ext>
            </a:extLst>
          </a:blip>
          <a:srcRect/>
          <a:stretch>
            <a:fillRect/>
          </a:stretch>
        </p:blipFill>
        <p:spPr bwMode="auto">
          <a:xfrm>
            <a:off x="468313" y="1952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Чечетки - самец и самочка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Прямоугольник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133350"/>
            <a:ext cx="529113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D:\клипарты\люди\818a4647f9f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1071563"/>
            <a:ext cx="235267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F391487.wav">
            <a:hlinkClick r:id="" action="ppaction://media"/>
          </p:cNvPr>
          <p:cNvPicPr>
            <a:picLocks noRot="1" noChangeAspect="1"/>
          </p:cNvPicPr>
          <p:nvPr>
            <a:wavAudioFile r:embed="rId1" name="9F3993F8.wav"/>
          </p:nvPr>
        </p:nvPicPr>
        <p:blipFill>
          <a:blip r:embed="rId6">
            <a:extLst>
              <a:ext uri="{28A0092B-C50C-407E-A947-70E740481C1C}">
                <a14:useLocalDpi xmlns:a14="http://schemas.microsoft.com/office/drawing/2010/main" val="0"/>
              </a:ext>
            </a:extLst>
          </a:blip>
          <a:srcRect/>
          <a:stretch>
            <a:fillRect/>
          </a:stretch>
        </p:blipFill>
        <p:spPr bwMode="auto">
          <a:xfrm>
            <a:off x="7739063" y="4206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Прямоугольник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01613"/>
            <a:ext cx="45720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travelkate.info/files/image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5" y="2114550"/>
            <a:ext cx="5095875"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D:\клипарты\животные\сойка.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357188"/>
            <a:ext cx="32893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D:\клипарты\животные\юююо.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3000375"/>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право 5">
            <a:hlinkClick r:id="rId7" action="ppaction://hlinksldjump"/>
          </p:cNvPr>
          <p:cNvSpPr/>
          <p:nvPr/>
        </p:nvSpPr>
        <p:spPr>
          <a:xfrm>
            <a:off x="285750" y="285750"/>
            <a:ext cx="1428750" cy="11430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AFBE1487.wav">
            <a:hlinkClick r:id="" action="ppaction://media"/>
          </p:cNvPr>
          <p:cNvPicPr>
            <a:picLocks noRot="1" noChangeAspect="1"/>
          </p:cNvPicPr>
          <p:nvPr>
            <a:wavAudioFile r:embed="rId1" name="AFBEF3D1.wav"/>
          </p:nvPr>
        </p:nvPicPr>
        <p:blipFill>
          <a:blip r:embed="rId8">
            <a:extLst>
              <a:ext uri="{28A0092B-C50C-407E-A947-70E740481C1C}">
                <a14:useLocalDpi xmlns:a14="http://schemas.microsoft.com/office/drawing/2010/main" val="0"/>
              </a:ext>
            </a:extLst>
          </a:blip>
          <a:srcRect/>
          <a:stretch>
            <a:fillRect/>
          </a:stretch>
        </p:blipFill>
        <p:spPr bwMode="auto">
          <a:xfrm>
            <a:off x="3817938" y="9191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00" fill="hold"/>
                                        <p:tgtEl>
                                          <p:spTgt spid="2"/>
                                        </p:tgtEl>
                                      </p:cBhvr>
                                    </p:cmd>
                                  </p:childTnLst>
                                </p:cTn>
                              </p:par>
                              <p:par>
                                <p:cTn id="7" presetID="31" presetClass="entr" presetSubtype="0" fill="hold" nodeType="withEffect">
                                  <p:stCondLst>
                                    <p:cond delay="0"/>
                                  </p:stCondLst>
                                  <p:iterate type="lt">
                                    <p:tmPct val="5000"/>
                                  </p:iterate>
                                  <p:childTnLst>
                                    <p:set>
                                      <p:cBhvr>
                                        <p:cTn id="8" dur="1" fill="hold">
                                          <p:stCondLst>
                                            <p:cond delay="0"/>
                                          </p:stCondLst>
                                        </p:cTn>
                                        <p:tgtEl>
                                          <p:spTgt spid="19460"/>
                                        </p:tgtEl>
                                        <p:attrNameLst>
                                          <p:attrName>style.visibility</p:attrName>
                                        </p:attrNameLst>
                                      </p:cBhvr>
                                      <p:to>
                                        <p:strVal val="visible"/>
                                      </p:to>
                                    </p:set>
                                    <p:anim calcmode="lin" valueType="num">
                                      <p:cBhvr>
                                        <p:cTn id="9" dur="1000" fill="hold"/>
                                        <p:tgtEl>
                                          <p:spTgt spid="19460"/>
                                        </p:tgtEl>
                                        <p:attrNameLst>
                                          <p:attrName>ppt_w</p:attrName>
                                        </p:attrNameLst>
                                      </p:cBhvr>
                                      <p:tavLst>
                                        <p:tav tm="0">
                                          <p:val>
                                            <p:fltVal val="0"/>
                                          </p:val>
                                        </p:tav>
                                        <p:tav tm="100000">
                                          <p:val>
                                            <p:strVal val="#ppt_w"/>
                                          </p:val>
                                        </p:tav>
                                      </p:tavLst>
                                    </p:anim>
                                    <p:anim calcmode="lin" valueType="num">
                                      <p:cBhvr>
                                        <p:cTn id="10" dur="1000" fill="hold"/>
                                        <p:tgtEl>
                                          <p:spTgt spid="19460"/>
                                        </p:tgtEl>
                                        <p:attrNameLst>
                                          <p:attrName>ppt_h</p:attrName>
                                        </p:attrNameLst>
                                      </p:cBhvr>
                                      <p:tavLst>
                                        <p:tav tm="0">
                                          <p:val>
                                            <p:fltVal val="0"/>
                                          </p:val>
                                        </p:tav>
                                        <p:tav tm="100000">
                                          <p:val>
                                            <p:strVal val="#ppt_h"/>
                                          </p:val>
                                        </p:tav>
                                      </p:tavLst>
                                    </p:anim>
                                    <p:anim calcmode="lin" valueType="num">
                                      <p:cBhvr>
                                        <p:cTn id="11" dur="1000" fill="hold"/>
                                        <p:tgtEl>
                                          <p:spTgt spid="19460"/>
                                        </p:tgtEl>
                                        <p:attrNameLst>
                                          <p:attrName>style.rotation</p:attrName>
                                        </p:attrNameLst>
                                      </p:cBhvr>
                                      <p:tavLst>
                                        <p:tav tm="0">
                                          <p:val>
                                            <p:fltVal val="90"/>
                                          </p:val>
                                        </p:tav>
                                        <p:tav tm="100000">
                                          <p:val>
                                            <p:fltVal val="0"/>
                                          </p:val>
                                        </p:tav>
                                      </p:tavLst>
                                    </p:anim>
                                    <p:animEffect transition="in" filter="fade">
                                      <p:cBhvr>
                                        <p:cTn id="12" dur="1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Прямоугольник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9050"/>
            <a:ext cx="402431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D:\анимашки\зима\gif_big_1397.gif"/>
          <p:cNvPicPr>
            <a:picLocks noChangeAspect="1" noChangeArrowheads="1" noCrop="1"/>
          </p:cNvPicPr>
          <p:nvPr/>
        </p:nvPicPr>
        <p:blipFill>
          <a:blip r:embed="rId5" cstate="print"/>
          <a:srcRect/>
          <a:stretch>
            <a:fillRect/>
          </a:stretch>
        </p:blipFill>
        <p:spPr bwMode="auto">
          <a:xfrm>
            <a:off x="1137320" y="1412776"/>
            <a:ext cx="7026668" cy="5119429"/>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DE9B1503.wav">
            <a:hlinkClick r:id="" action="ppaction://media"/>
          </p:cNvPr>
          <p:cNvPicPr>
            <a:picLocks noRot="1" noChangeAspect="1"/>
          </p:cNvPicPr>
          <p:nvPr>
            <a:wavAudioFile r:embed="rId1" name="DE9B5B09.wav"/>
          </p:nvPr>
        </p:nvPicPr>
        <p:blipFill>
          <a:blip r:embed="rId6">
            <a:extLst>
              <a:ext uri="{28A0092B-C50C-407E-A947-70E740481C1C}">
                <a14:useLocalDpi xmlns:a14="http://schemas.microsoft.com/office/drawing/2010/main" val="0"/>
              </a:ext>
            </a:extLst>
          </a:blip>
          <a:srcRect/>
          <a:stretch>
            <a:fillRect/>
          </a:stretch>
        </p:blipFill>
        <p:spPr bwMode="auto">
          <a:xfrm>
            <a:off x="7451725" y="5397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club.foto.ru/gallery/images/photo/2008/04/12/10801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25" y="361950"/>
            <a:ext cx="4581525"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http://talks.guns.ru/forums/icons/forum_pictures/001318/13181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2335213"/>
            <a:ext cx="497363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C001518.wav">
            <a:hlinkClick r:id="" action="ppaction://media"/>
          </p:cNvPr>
          <p:cNvPicPr>
            <a:picLocks noRot="1" noChangeAspect="1"/>
          </p:cNvPicPr>
          <p:nvPr>
            <a:wavAudioFile r:embed="rId1" name="7C00D171.wav"/>
          </p:nvPr>
        </p:nvPicPr>
        <p:blipFill>
          <a:blip r:embed="rId6">
            <a:extLst>
              <a:ext uri="{28A0092B-C50C-407E-A947-70E740481C1C}">
                <a14:useLocalDpi xmlns:a14="http://schemas.microsoft.com/office/drawing/2010/main" val="0"/>
              </a:ext>
            </a:extLst>
          </a:blip>
          <a:srcRect/>
          <a:stretch>
            <a:fillRect/>
          </a:stretch>
        </p:blipFill>
        <p:spPr bwMode="auto">
          <a:xfrm>
            <a:off x="7451725" y="17256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000" fill="hold"/>
                                        <p:tgtEl>
                                          <p:spTgt spid="2"/>
                                        </p:tgtEl>
                                      </p:cBhvr>
                                    </p:cmd>
                                  </p:childTnLst>
                                </p:cTn>
                              </p:par>
                              <p:par>
                                <p:cTn id="7" presetID="15" presetClass="entr" presetSubtype="0" fill="hold" nodeType="withEffect">
                                  <p:stCondLst>
                                    <p:cond delay="0"/>
                                  </p:stCondLst>
                                  <p:childTnLst>
                                    <p:set>
                                      <p:cBhvr>
                                        <p:cTn id="8" dur="1" fill="hold">
                                          <p:stCondLst>
                                            <p:cond delay="0"/>
                                          </p:stCondLst>
                                        </p:cTn>
                                        <p:tgtEl>
                                          <p:spTgt spid="9222"/>
                                        </p:tgtEl>
                                        <p:attrNameLst>
                                          <p:attrName>style.visibility</p:attrName>
                                        </p:attrNameLst>
                                      </p:cBhvr>
                                      <p:to>
                                        <p:strVal val="visible"/>
                                      </p:to>
                                    </p:set>
                                    <p:anim calcmode="lin" valueType="num">
                                      <p:cBhvr>
                                        <p:cTn id="9" dur="1000" fill="hold"/>
                                        <p:tgtEl>
                                          <p:spTgt spid="9222"/>
                                        </p:tgtEl>
                                        <p:attrNameLst>
                                          <p:attrName>ppt_w</p:attrName>
                                        </p:attrNameLst>
                                      </p:cBhvr>
                                      <p:tavLst>
                                        <p:tav tm="0">
                                          <p:val>
                                            <p:fltVal val="0"/>
                                          </p:val>
                                        </p:tav>
                                        <p:tav tm="100000">
                                          <p:val>
                                            <p:strVal val="#ppt_w"/>
                                          </p:val>
                                        </p:tav>
                                      </p:tavLst>
                                    </p:anim>
                                    <p:anim calcmode="lin" valueType="num">
                                      <p:cBhvr>
                                        <p:cTn id="10" dur="1000" fill="hold"/>
                                        <p:tgtEl>
                                          <p:spTgt spid="9222"/>
                                        </p:tgtEl>
                                        <p:attrNameLst>
                                          <p:attrName>ppt_h</p:attrName>
                                        </p:attrNameLst>
                                      </p:cBhvr>
                                      <p:tavLst>
                                        <p:tav tm="0">
                                          <p:val>
                                            <p:fltVal val="0"/>
                                          </p:val>
                                        </p:tav>
                                        <p:tav tm="100000">
                                          <p:val>
                                            <p:strVal val="#ppt_h"/>
                                          </p:val>
                                        </p:tav>
                                      </p:tavLst>
                                    </p:anim>
                                    <p:anim calcmode="lin" valueType="num">
                                      <p:cBhvr>
                                        <p:cTn id="11" dur="1000" fill="hold"/>
                                        <p:tgtEl>
                                          <p:spTgt spid="9222"/>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9222"/>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nodeType="withEffect">
                                  <p:stCondLst>
                                    <p:cond delay="0"/>
                                  </p:stCondLst>
                                  <p:childTnLst>
                                    <p:set>
                                      <p:cBhvr>
                                        <p:cTn id="14" dur="1" fill="hold">
                                          <p:stCondLst>
                                            <p:cond delay="0"/>
                                          </p:stCondLst>
                                        </p:cTn>
                                        <p:tgtEl>
                                          <p:spTgt spid="9224"/>
                                        </p:tgtEl>
                                        <p:attrNameLst>
                                          <p:attrName>style.visibility</p:attrName>
                                        </p:attrNameLst>
                                      </p:cBhvr>
                                      <p:to>
                                        <p:strVal val="visible"/>
                                      </p:to>
                                    </p:set>
                                    <p:anim calcmode="lin" valueType="num">
                                      <p:cBhvr>
                                        <p:cTn id="15" dur="1000" fill="hold"/>
                                        <p:tgtEl>
                                          <p:spTgt spid="9224"/>
                                        </p:tgtEl>
                                        <p:attrNameLst>
                                          <p:attrName>ppt_w</p:attrName>
                                        </p:attrNameLst>
                                      </p:cBhvr>
                                      <p:tavLst>
                                        <p:tav tm="0">
                                          <p:val>
                                            <p:fltVal val="0"/>
                                          </p:val>
                                        </p:tav>
                                        <p:tav tm="100000">
                                          <p:val>
                                            <p:strVal val="#ppt_w"/>
                                          </p:val>
                                        </p:tav>
                                      </p:tavLst>
                                    </p:anim>
                                    <p:anim calcmode="lin" valueType="num">
                                      <p:cBhvr>
                                        <p:cTn id="16" dur="1000" fill="hold"/>
                                        <p:tgtEl>
                                          <p:spTgt spid="9224"/>
                                        </p:tgtEl>
                                        <p:attrNameLst>
                                          <p:attrName>ppt_h</p:attrName>
                                        </p:attrNameLst>
                                      </p:cBhvr>
                                      <p:tavLst>
                                        <p:tav tm="0">
                                          <p:val>
                                            <p:fltVal val="0"/>
                                          </p:val>
                                        </p:tav>
                                        <p:tav tm="100000">
                                          <p:val>
                                            <p:strVal val="#ppt_h"/>
                                          </p:val>
                                        </p:tav>
                                      </p:tavLst>
                                    </p:anim>
                                    <p:anim calcmode="lin" valueType="num">
                                      <p:cBhvr>
                                        <p:cTn id="17" dur="1000" fill="hold"/>
                                        <p:tgtEl>
                                          <p:spTgt spid="922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turizm.lib.ru/img/c/chuksin_n/seagull_1/s7_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2633663"/>
            <a:ext cx="531495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http://www.symbolsbook.ru/images/K/LittleCucko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60350"/>
            <a:ext cx="41560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3831518.wav">
            <a:hlinkClick r:id="" action="ppaction://media"/>
          </p:cNvPr>
          <p:cNvPicPr>
            <a:picLocks noRot="1" noChangeAspect="1"/>
          </p:cNvPicPr>
          <p:nvPr>
            <a:wavAudioFile r:embed="rId1" name="E3838D09.wav"/>
          </p:nvPr>
        </p:nvPicPr>
        <p:blipFill>
          <a:blip r:embed="rId6">
            <a:extLst>
              <a:ext uri="{28A0092B-C50C-407E-A947-70E740481C1C}">
                <a14:useLocalDpi xmlns:a14="http://schemas.microsoft.com/office/drawing/2010/main" val="0"/>
              </a:ext>
            </a:extLst>
          </a:blip>
          <a:srcRect/>
          <a:stretch>
            <a:fillRect/>
          </a:stretch>
        </p:blipFill>
        <p:spPr bwMode="auto">
          <a:xfrm>
            <a:off x="6554788" y="57324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000" fill="hold"/>
                                        <p:tgtEl>
                                          <p:spTgt spid="2"/>
                                        </p:tgtEl>
                                      </p:cBhvr>
                                    </p:cmd>
                                  </p:childTnLst>
                                </p:cTn>
                              </p:par>
                              <p:par>
                                <p:cTn id="7" presetID="12" presetClass="entr" presetSubtype="4" fill="hold" nodeType="withEffect">
                                  <p:stCondLst>
                                    <p:cond delay="0"/>
                                  </p:stCondLst>
                                  <p:childTnLst>
                                    <p:set>
                                      <p:cBhvr>
                                        <p:cTn id="8" dur="1" fill="hold">
                                          <p:stCondLst>
                                            <p:cond delay="0"/>
                                          </p:stCondLst>
                                        </p:cTn>
                                        <p:tgtEl>
                                          <p:spTgt spid="10248"/>
                                        </p:tgtEl>
                                        <p:attrNameLst>
                                          <p:attrName>style.visibility</p:attrName>
                                        </p:attrNameLst>
                                      </p:cBhvr>
                                      <p:to>
                                        <p:strVal val="visible"/>
                                      </p:to>
                                    </p:set>
                                    <p:animEffect transition="in" filter="slide(fromBottom)">
                                      <p:cBhvr>
                                        <p:cTn id="9" dur="500"/>
                                        <p:tgtEl>
                                          <p:spTgt spid="10248"/>
                                        </p:tgtEl>
                                      </p:cBhvr>
                                    </p:animEffect>
                                  </p:childTnLst>
                                </p:cTn>
                              </p:par>
                              <p:par>
                                <p:cTn id="10" presetID="12" presetClass="entr" presetSubtype="4"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slide(fromBottom)">
                                      <p:cBhvr>
                                        <p:cTn id="1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ptici.net/foto_max/sinica.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13" y="150813"/>
            <a:ext cx="40322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http://www.goldensites.ru/media/1/B_1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425" y="2457450"/>
            <a:ext cx="566261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6251518.wav">
            <a:hlinkClick r:id="" action="ppaction://media"/>
          </p:cNvPr>
          <p:cNvPicPr>
            <a:picLocks noRot="1" noChangeAspect="1"/>
          </p:cNvPicPr>
          <p:nvPr>
            <a:wavAudioFile r:embed="rId1" name="4625E875.wav"/>
          </p:nvPr>
        </p:nvPicPr>
        <p:blipFill>
          <a:blip r:embed="rId6">
            <a:extLst>
              <a:ext uri="{28A0092B-C50C-407E-A947-70E740481C1C}">
                <a14:useLocalDpi xmlns:a14="http://schemas.microsoft.com/office/drawing/2010/main" val="0"/>
              </a:ext>
            </a:extLst>
          </a:blip>
          <a:srcRect/>
          <a:stretch>
            <a:fillRect/>
          </a:stretch>
        </p:blipFill>
        <p:spPr bwMode="auto">
          <a:xfrm>
            <a:off x="7885113" y="18478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00" fill="hold"/>
                                        <p:tgtEl>
                                          <p:spTgt spid="2"/>
                                        </p:tgtEl>
                                      </p:cBhvr>
                                    </p:cmd>
                                  </p:childTnLst>
                                </p:cTn>
                              </p:par>
                              <p:par>
                                <p:cTn id="7" presetID="31" presetClass="entr" presetSubtype="0" fill="hold" nodeType="withEffect">
                                  <p:stCondLst>
                                    <p:cond delay="0"/>
                                  </p:stCondLst>
                                  <p:iterate type="lt">
                                    <p:tmPct val="5000"/>
                                  </p:iterate>
                                  <p:childTnLst>
                                    <p:set>
                                      <p:cBhvr>
                                        <p:cTn id="8" dur="1" fill="hold">
                                          <p:stCondLst>
                                            <p:cond delay="0"/>
                                          </p:stCondLst>
                                        </p:cTn>
                                        <p:tgtEl>
                                          <p:spTgt spid="11270"/>
                                        </p:tgtEl>
                                        <p:attrNameLst>
                                          <p:attrName>style.visibility</p:attrName>
                                        </p:attrNameLst>
                                      </p:cBhvr>
                                      <p:to>
                                        <p:strVal val="visible"/>
                                      </p:to>
                                    </p:set>
                                    <p:anim calcmode="lin" valueType="num">
                                      <p:cBhvr>
                                        <p:cTn id="9" dur="1000" fill="hold"/>
                                        <p:tgtEl>
                                          <p:spTgt spid="11270"/>
                                        </p:tgtEl>
                                        <p:attrNameLst>
                                          <p:attrName>ppt_w</p:attrName>
                                        </p:attrNameLst>
                                      </p:cBhvr>
                                      <p:tavLst>
                                        <p:tav tm="0">
                                          <p:val>
                                            <p:fltVal val="0"/>
                                          </p:val>
                                        </p:tav>
                                        <p:tav tm="100000">
                                          <p:val>
                                            <p:strVal val="#ppt_w"/>
                                          </p:val>
                                        </p:tav>
                                      </p:tavLst>
                                    </p:anim>
                                    <p:anim calcmode="lin" valueType="num">
                                      <p:cBhvr>
                                        <p:cTn id="10" dur="1000" fill="hold"/>
                                        <p:tgtEl>
                                          <p:spTgt spid="11270"/>
                                        </p:tgtEl>
                                        <p:attrNameLst>
                                          <p:attrName>ppt_h</p:attrName>
                                        </p:attrNameLst>
                                      </p:cBhvr>
                                      <p:tavLst>
                                        <p:tav tm="0">
                                          <p:val>
                                            <p:fltVal val="0"/>
                                          </p:val>
                                        </p:tav>
                                        <p:tav tm="100000">
                                          <p:val>
                                            <p:strVal val="#ppt_h"/>
                                          </p:val>
                                        </p:tav>
                                      </p:tavLst>
                                    </p:anim>
                                    <p:anim calcmode="lin" valueType="num">
                                      <p:cBhvr>
                                        <p:cTn id="11" dur="1000" fill="hold"/>
                                        <p:tgtEl>
                                          <p:spTgt spid="11270"/>
                                        </p:tgtEl>
                                        <p:attrNameLst>
                                          <p:attrName>style.rotation</p:attrName>
                                        </p:attrNameLst>
                                      </p:cBhvr>
                                      <p:tavLst>
                                        <p:tav tm="0">
                                          <p:val>
                                            <p:fltVal val="90"/>
                                          </p:val>
                                        </p:tav>
                                        <p:tav tm="100000">
                                          <p:val>
                                            <p:fltVal val="0"/>
                                          </p:val>
                                        </p:tav>
                                      </p:tavLst>
                                    </p:anim>
                                    <p:animEffect transition="in" filter="fade">
                                      <p:cBhvr>
                                        <p:cTn id="12" dur="1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www.myjulia.ru/data/cache/2009/03/30/65098_1583nothumb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625475"/>
            <a:ext cx="3627437"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http://www.natur-server.com/Bilder/SM/001/SM00039-Wasserams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3" y="2565400"/>
            <a:ext cx="5346700"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07F1534.wav">
            <a:hlinkClick r:id="" action="ppaction://media"/>
          </p:cNvPr>
          <p:cNvPicPr>
            <a:picLocks noRot="1" noChangeAspect="1"/>
          </p:cNvPicPr>
          <p:nvPr>
            <a:wavAudioFile r:embed="rId1" name="D07FCFCB.wav"/>
          </p:nvPr>
        </p:nvPicPr>
        <p:blipFill>
          <a:blip r:embed="rId6">
            <a:extLst>
              <a:ext uri="{28A0092B-C50C-407E-A947-70E740481C1C}">
                <a14:useLocalDpi xmlns:a14="http://schemas.microsoft.com/office/drawing/2010/main" val="0"/>
              </a:ext>
            </a:extLst>
          </a:blip>
          <a:srcRect/>
          <a:stretch>
            <a:fillRect/>
          </a:stretch>
        </p:blipFill>
        <p:spPr bwMode="auto">
          <a:xfrm>
            <a:off x="3563938" y="1889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000" fill="hold"/>
                                        <p:tgtEl>
                                          <p:spTgt spid="2"/>
                                        </p:tgtEl>
                                      </p:cBhvr>
                                    </p:cmd>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slide(fromBottom)">
                                      <p:cBhvr>
                                        <p:cTn id="10" dur="500"/>
                                        <p:tgtEl>
                                          <p:spTgt spid="12292"/>
                                        </p:tgtEl>
                                      </p:cBhvr>
                                    </p:animEffect>
                                  </p:childTnLst>
                                </p:cTn>
                              </p:par>
                              <p:par>
                                <p:cTn id="11" presetID="12" presetClass="entr" presetSubtype="4" fill="hold" nodeType="with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slide(fromBottom)">
                                      <p:cBhvr>
                                        <p:cTn id="13"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itmages.ru/src/view/15498/63827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20663"/>
            <a:ext cx="48228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860D1534.wav">
            <a:hlinkClick r:id="" action="ppaction://media"/>
          </p:cNvPr>
          <p:cNvPicPr>
            <a:picLocks noRot="1" noChangeAspect="1"/>
          </p:cNvPicPr>
          <p:nvPr>
            <a:wavAudioFile r:embed="rId1" name="860D84B5.wav"/>
          </p:nvPr>
        </p:nvPicPr>
        <p:blipFill>
          <a:blip r:embed="rId5">
            <a:extLst>
              <a:ext uri="{28A0092B-C50C-407E-A947-70E740481C1C}">
                <a14:useLocalDpi xmlns:a14="http://schemas.microsoft.com/office/drawing/2010/main" val="0"/>
              </a:ext>
            </a:extLst>
          </a:blip>
          <a:srcRect/>
          <a:stretch>
            <a:fillRect/>
          </a:stretch>
        </p:blipFill>
        <p:spPr bwMode="auto">
          <a:xfrm>
            <a:off x="8101013" y="5651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000" fill="hold"/>
                                        <p:tgtEl>
                                          <p:spTgt spid="2"/>
                                        </p:tgtEl>
                                      </p:cBhvr>
                                    </p:cmd>
                                  </p:childTnLst>
                                </p:cTn>
                              </p:par>
                              <p:par>
                                <p:cTn id="7" presetID="21" presetClass="entr" presetSubtype="4"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animEffect transition="in" filter="wheel(4)">
                                      <p:cBhvr>
                                        <p:cTn id="9"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loralworld.ru/gallery/albums/userpics/10003/normal_Sviristeli_noyab_1.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вал 4">
            <a:hlinkClick r:id="rId5" action="ppaction://hlinksldjump"/>
          </p:cNvPr>
          <p:cNvSpPr/>
          <p:nvPr/>
        </p:nvSpPr>
        <p:spPr>
          <a:xfrm>
            <a:off x="285750" y="214313"/>
            <a:ext cx="6357938" cy="17859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600" b="1" dirty="0">
                <a:solidFill>
                  <a:srgbClr val="FF0000"/>
                </a:solidFill>
              </a:rPr>
              <a:t>Стихи</a:t>
            </a:r>
          </a:p>
        </p:txBody>
      </p:sp>
      <p:sp>
        <p:nvSpPr>
          <p:cNvPr id="6" name="Овал 5">
            <a:hlinkClick r:id="rId6" action="ppaction://hlinksldjump"/>
          </p:cNvPr>
          <p:cNvSpPr/>
          <p:nvPr/>
        </p:nvSpPr>
        <p:spPr>
          <a:xfrm>
            <a:off x="2571750" y="2571750"/>
            <a:ext cx="6357938" cy="17859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6600" b="1" dirty="0">
                <a:solidFill>
                  <a:srgbClr val="FF0000"/>
                </a:solidFill>
              </a:rPr>
              <a:t>О птицах</a:t>
            </a:r>
          </a:p>
        </p:txBody>
      </p:sp>
      <p:sp>
        <p:nvSpPr>
          <p:cNvPr id="7" name="Овал 6">
            <a:hlinkClick r:id="rId3" action="ppaction://hlinksldjump"/>
          </p:cNvPr>
          <p:cNvSpPr/>
          <p:nvPr/>
        </p:nvSpPr>
        <p:spPr>
          <a:xfrm>
            <a:off x="357188" y="4797425"/>
            <a:ext cx="8175625" cy="17748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5400" b="1" dirty="0">
                <a:solidFill>
                  <a:srgbClr val="FF0000"/>
                </a:solidFill>
              </a:rPr>
              <a:t>Что едят птицы. Кормушки</a:t>
            </a:r>
          </a:p>
        </p:txBody>
      </p:sp>
      <p:pic>
        <p:nvPicPr>
          <p:cNvPr id="2" name="3DD11331.wav">
            <a:hlinkClick r:id="" action="ppaction://media"/>
          </p:cNvPr>
          <p:cNvPicPr>
            <a:picLocks noRot="1" noChangeAspect="1"/>
          </p:cNvPicPr>
          <p:nvPr>
            <a:wavAudioFile r:embed="rId1" name="3DD1977F.wav"/>
          </p:nvPr>
        </p:nvPicPr>
        <p:blipFill>
          <a:blip r:embed="rId7">
            <a:extLst>
              <a:ext uri="{28A0092B-C50C-407E-A947-70E740481C1C}">
                <a14:useLocalDpi xmlns:a14="http://schemas.microsoft.com/office/drawing/2010/main" val="0"/>
              </a:ext>
            </a:extLst>
          </a:blip>
          <a:srcRect/>
          <a:stretch>
            <a:fillRect/>
          </a:stretch>
        </p:blipFill>
        <p:spPr bwMode="auto">
          <a:xfrm>
            <a:off x="7942263" y="4968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Взволнованный рябинник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123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55563"/>
            <a:ext cx="7005637" cy="117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Прямоугольник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313" y="5516563"/>
            <a:ext cx="42433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2001534.wav">
            <a:hlinkClick r:id="" action="ppaction://media"/>
          </p:cNvPr>
          <p:cNvPicPr>
            <a:picLocks noRot="1" noChangeAspect="1"/>
          </p:cNvPicPr>
          <p:nvPr>
            <a:wavAudioFile r:embed="rId1" name="6200E9E0.wav"/>
          </p:nvPr>
        </p:nvPicPr>
        <p:blipFill>
          <a:blip r:embed="rId6">
            <a:extLst>
              <a:ext uri="{28A0092B-C50C-407E-A947-70E740481C1C}">
                <a14:useLocalDpi xmlns:a14="http://schemas.microsoft.com/office/drawing/2010/main" val="0"/>
              </a:ext>
            </a:extLst>
          </a:blip>
          <a:srcRect/>
          <a:stretch>
            <a:fillRect/>
          </a:stretch>
        </p:blipFill>
        <p:spPr bwMode="auto">
          <a:xfrm>
            <a:off x="8128000" y="11160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Дрозд-рябинник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5443538"/>
            <a:ext cx="69072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5501550.wav">
            <a:hlinkClick r:id="" action="ppaction://media"/>
          </p:cNvPr>
          <p:cNvPicPr>
            <a:picLocks noRot="1" noChangeAspect="1"/>
          </p:cNvPicPr>
          <p:nvPr>
            <a:wavAudioFile r:embed="rId1" name="7550F6BE.wav"/>
          </p:nvPr>
        </p:nvPicPr>
        <p:blipFill>
          <a:blip r:embed="rId5">
            <a:extLst>
              <a:ext uri="{28A0092B-C50C-407E-A947-70E740481C1C}">
                <a14:useLocalDpi xmlns:a14="http://schemas.microsoft.com/office/drawing/2010/main" val="0"/>
              </a:ext>
            </a:extLst>
          </a:blip>
          <a:srcRect/>
          <a:stretch>
            <a:fillRect/>
          </a:stretch>
        </p:blipFill>
        <p:spPr bwMode="auto">
          <a:xfrm>
            <a:off x="7235825" y="765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Желтоголовый королек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5443538"/>
            <a:ext cx="90217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7F01550.wav">
            <a:hlinkClick r:id="" action="ppaction://media"/>
          </p:cNvPr>
          <p:cNvPicPr>
            <a:picLocks noRot="1" noChangeAspect="1"/>
          </p:cNvPicPr>
          <p:nvPr>
            <a:wavAudioFile r:embed="rId1" name="77F07BFC.wav"/>
          </p:nvPr>
        </p:nvPicPr>
        <p:blipFill>
          <a:blip r:embed="rId5">
            <a:extLst>
              <a:ext uri="{28A0092B-C50C-407E-A947-70E740481C1C}">
                <a14:useLocalDpi xmlns:a14="http://schemas.microsoft.com/office/drawing/2010/main" val="0"/>
              </a:ext>
            </a:extLst>
          </a:blip>
          <a:srcRect/>
          <a:stretch>
            <a:fillRect/>
          </a:stretch>
        </p:blipFill>
        <p:spPr bwMode="auto">
          <a:xfrm>
            <a:off x="7740650" y="765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http://zhurnal.lib.ru/img/c/chuksin_n_j/flammea/flm_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Прямоугольник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025" y="19050"/>
            <a:ext cx="36401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15E1550.wav">
            <a:hlinkClick r:id="" action="ppaction://media"/>
          </p:cNvPr>
          <p:cNvPicPr>
            <a:picLocks noRot="1" noChangeAspect="1"/>
          </p:cNvPicPr>
          <p:nvPr>
            <a:wavAudioFile r:embed="rId1" name="715EF7F8.wav"/>
          </p:nvPr>
        </p:nvPicPr>
        <p:blipFill>
          <a:blip r:embed="rId5">
            <a:extLst>
              <a:ext uri="{28A0092B-C50C-407E-A947-70E740481C1C}">
                <a14:useLocalDpi xmlns:a14="http://schemas.microsoft.com/office/drawing/2010/main" val="0"/>
              </a:ext>
            </a:extLst>
          </a:blip>
          <a:srcRect/>
          <a:stretch>
            <a:fillRect/>
          </a:stretch>
        </p:blipFill>
        <p:spPr bwMode="auto">
          <a:xfrm>
            <a:off x="7667625" y="1557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Большой пестрый дятел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5516563"/>
            <a:ext cx="94186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EC11550.wav">
            <a:hlinkClick r:id="" action="ppaction://media"/>
          </p:cNvPr>
          <p:cNvPicPr>
            <a:picLocks noRot="1" noChangeAspect="1"/>
          </p:cNvPicPr>
          <p:nvPr>
            <a:wavAudioFile r:embed="rId1" name="2EC18D13.wav"/>
          </p:nvPr>
        </p:nvPicPr>
        <p:blipFill>
          <a:blip r:embed="rId5">
            <a:extLst>
              <a:ext uri="{28A0092B-C50C-407E-A947-70E740481C1C}">
                <a14:useLocalDpi xmlns:a14="http://schemas.microsoft.com/office/drawing/2010/main" val="0"/>
              </a:ext>
            </a:extLst>
          </a:blip>
          <a:srcRect/>
          <a:stretch>
            <a:fillRect/>
          </a:stretch>
        </p:blipFill>
        <p:spPr bwMode="auto">
          <a:xfrm>
            <a:off x="7740650" y="4762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Красивая синичка - лазоревка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5516563"/>
            <a:ext cx="45354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8A51550.wav">
            <a:hlinkClick r:id="" action="ppaction://media"/>
          </p:cNvPr>
          <p:cNvPicPr>
            <a:picLocks noRot="1" noChangeAspect="1"/>
          </p:cNvPicPr>
          <p:nvPr>
            <a:wavAudioFile r:embed="rId1" name="F8A5256C.wav"/>
          </p:nvPr>
        </p:nvPicPr>
        <p:blipFill>
          <a:blip r:embed="rId5">
            <a:extLst>
              <a:ext uri="{28A0092B-C50C-407E-A947-70E740481C1C}">
                <a14:useLocalDpi xmlns:a14="http://schemas.microsoft.com/office/drawing/2010/main" val="0"/>
              </a:ext>
            </a:extLst>
          </a:blip>
          <a:srcRect/>
          <a:stretch>
            <a:fillRect/>
          </a:stretch>
        </p:blipFill>
        <p:spPr bwMode="auto">
          <a:xfrm>
            <a:off x="7812088" y="5492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Московка при минус 20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263" y="5376863"/>
            <a:ext cx="42243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B5A1565.wav">
            <a:hlinkClick r:id="" action="ppaction://media"/>
          </p:cNvPr>
          <p:cNvPicPr>
            <a:picLocks noRot="1" noChangeAspect="1"/>
          </p:cNvPicPr>
          <p:nvPr>
            <a:wavAudioFile r:embed="rId1" name="5B5A9A83.wav"/>
          </p:nvPr>
        </p:nvPicPr>
        <p:blipFill>
          <a:blip r:embed="rId5">
            <a:extLst>
              <a:ext uri="{28A0092B-C50C-407E-A947-70E740481C1C}">
                <a14:useLocalDpi xmlns:a14="http://schemas.microsoft.com/office/drawing/2010/main" val="0"/>
              </a:ext>
            </a:extLst>
          </a:blip>
          <a:srcRect/>
          <a:stretch>
            <a:fillRect/>
          </a:stretch>
        </p:blipFill>
        <p:spPr bwMode="auto">
          <a:xfrm>
            <a:off x="7812088" y="404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А поползень чаще - сверху вниз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Прямоугольник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5516563"/>
            <a:ext cx="46704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5841565.wav">
            <a:hlinkClick r:id="" action="ppaction://media"/>
          </p:cNvPr>
          <p:cNvPicPr>
            <a:picLocks noRot="1" noChangeAspect="1"/>
          </p:cNvPicPr>
          <p:nvPr>
            <a:wavAudioFile r:embed="rId1" name="D5842D67.wav"/>
          </p:nvPr>
        </p:nvPicPr>
        <p:blipFill>
          <a:blip r:embed="rId5">
            <a:extLst>
              <a:ext uri="{28A0092B-C50C-407E-A947-70E740481C1C}">
                <a14:useLocalDpi xmlns:a14="http://schemas.microsoft.com/office/drawing/2010/main" val="0"/>
              </a:ext>
            </a:extLst>
          </a:blip>
          <a:srcRect/>
          <a:stretch>
            <a:fillRect/>
          </a:stretch>
        </p:blipFill>
        <p:spPr bwMode="auto">
          <a:xfrm>
            <a:off x="7740650" y="404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Пищуха бегает по стволу снизу вверх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85725"/>
            <a:ext cx="35718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2531565.wav">
            <a:hlinkClick r:id="" action="ppaction://media"/>
          </p:cNvPr>
          <p:cNvPicPr>
            <a:picLocks noRot="1" noChangeAspect="1"/>
          </p:cNvPicPr>
          <p:nvPr>
            <a:wavAudioFile r:embed="rId1" name="9253DC1C.wav"/>
          </p:nvPr>
        </p:nvPicPr>
        <p:blipFill>
          <a:blip r:embed="rId5">
            <a:extLst>
              <a:ext uri="{28A0092B-C50C-407E-A947-70E740481C1C}">
                <a14:useLocalDpi xmlns:a14="http://schemas.microsoft.com/office/drawing/2010/main" val="0"/>
              </a:ext>
            </a:extLst>
          </a:blip>
          <a:srcRect/>
          <a:stretch>
            <a:fillRect/>
          </a:stretch>
        </p:blipFill>
        <p:spPr bwMode="auto">
          <a:xfrm>
            <a:off x="8101013" y="6461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img-fotki.yandex.ru/get/18/keh80.c/0_1129f_fd7cb1a3_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85725"/>
            <a:ext cx="52736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2651565.wav">
            <a:hlinkClick r:id="" action="ppaction://media"/>
          </p:cNvPr>
          <p:cNvPicPr>
            <a:picLocks noRot="1" noChangeAspect="1"/>
          </p:cNvPicPr>
          <p:nvPr>
            <a:wavAudioFile r:embed="rId1" name="4265251A.wav"/>
          </p:nvPr>
        </p:nvPicPr>
        <p:blipFill>
          <a:blip r:embed="rId5">
            <a:extLst>
              <a:ext uri="{28A0092B-C50C-407E-A947-70E740481C1C}">
                <a14:useLocalDpi xmlns:a14="http://schemas.microsoft.com/office/drawing/2010/main" val="0"/>
              </a:ext>
            </a:extLst>
          </a:blip>
          <a:srcRect/>
          <a:stretch>
            <a:fillRect/>
          </a:stretch>
        </p:blipFill>
        <p:spPr bwMode="auto">
          <a:xfrm>
            <a:off x="7380288" y="19161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Прямоугольник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01613"/>
            <a:ext cx="495617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http://retropost.ru/i/newyear/4rzs.jpg"/>
          <p:cNvPicPr>
            <a:picLocks noChangeAspect="1" noChangeArrowheads="1"/>
          </p:cNvPicPr>
          <p:nvPr/>
        </p:nvPicPr>
        <p:blipFill>
          <a:blip r:embed="rId4">
            <a:clrChange>
              <a:clrFrom>
                <a:srgbClr val="F1F1EF"/>
              </a:clrFrom>
              <a:clrTo>
                <a:srgbClr val="F1F1EF">
                  <a:alpha val="0"/>
                </a:srgbClr>
              </a:clrTo>
            </a:clrChange>
            <a:extLst>
              <a:ext uri="{28A0092B-C50C-407E-A947-70E740481C1C}">
                <a14:useLocalDpi xmlns:a14="http://schemas.microsoft.com/office/drawing/2010/main" val="0"/>
              </a:ext>
            </a:extLst>
          </a:blip>
          <a:srcRect l="3442" b="11499"/>
          <a:stretch>
            <a:fillRect/>
          </a:stretch>
        </p:blipFill>
        <p:spPr bwMode="auto">
          <a:xfrm>
            <a:off x="5526088" y="0"/>
            <a:ext cx="3617912"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D:\анимашки\сказки\gif_big_74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8688" y="2357438"/>
            <a:ext cx="3143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4181347.wav">
            <a:hlinkClick r:id="" action="ppaction://media"/>
          </p:cNvPr>
          <p:cNvPicPr>
            <a:picLocks noRot="1" noChangeAspect="1"/>
          </p:cNvPicPr>
          <p:nvPr>
            <a:wavAudioFile r:embed="rId1" name="F418CD0B.wav"/>
          </p:nvPr>
        </p:nvPicPr>
        <p:blipFill>
          <a:blip r:embed="rId6">
            <a:extLst>
              <a:ext uri="{28A0092B-C50C-407E-A947-70E740481C1C}">
                <a14:useLocalDpi xmlns:a14="http://schemas.microsoft.com/office/drawing/2010/main" val="0"/>
              </a:ext>
            </a:extLst>
          </a:blip>
          <a:srcRect/>
          <a:stretch>
            <a:fillRect/>
          </a:stretch>
        </p:blipFill>
        <p:spPr bwMode="auto">
          <a:xfrm>
            <a:off x="4937125" y="2378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anim calcmode="lin" valueType="num">
                                      <p:cBhvr additive="base">
                                        <p:cTn id="9" dur="500" fill="hold"/>
                                        <p:tgtEl>
                                          <p:spTgt spid="4100"/>
                                        </p:tgtEl>
                                        <p:attrNameLst>
                                          <p:attrName>ppt_x</p:attrName>
                                        </p:attrNameLst>
                                      </p:cBhvr>
                                      <p:tavLst>
                                        <p:tav tm="0">
                                          <p:val>
                                            <p:strVal val="#ppt_x"/>
                                          </p:val>
                                        </p:tav>
                                        <p:tav tm="100000">
                                          <p:val>
                                            <p:strVal val="#ppt_x"/>
                                          </p:val>
                                        </p:tav>
                                      </p:tavLst>
                                    </p:anim>
                                    <p:anim calcmode="lin" valueType="num">
                                      <p:cBhvr additive="base">
                                        <p:cTn id="1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Чижи зимой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516563"/>
            <a:ext cx="27559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E3F1581.wav">
            <a:hlinkClick r:id="" action="ppaction://media"/>
          </p:cNvPr>
          <p:cNvPicPr>
            <a:picLocks noRot="1" noChangeAspect="1"/>
          </p:cNvPicPr>
          <p:nvPr>
            <a:wavAudioFile r:embed="rId1" name="3E3F5CF3.wav"/>
          </p:nvPr>
        </p:nvPicPr>
        <p:blipFill>
          <a:blip r:embed="rId5">
            <a:extLst>
              <a:ext uri="{28A0092B-C50C-407E-A947-70E740481C1C}">
                <a14:useLocalDpi xmlns:a14="http://schemas.microsoft.com/office/drawing/2010/main" val="0"/>
              </a:ext>
            </a:extLst>
          </a:blip>
          <a:srcRect/>
          <a:stretch>
            <a:fillRect/>
          </a:stretch>
        </p:blipFill>
        <p:spPr bwMode="auto">
          <a:xfrm>
            <a:off x="7524750" y="5492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Свиристели очень нарядны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
            <a:ext cx="50847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0D11581.wav">
            <a:hlinkClick r:id="" action="ppaction://media"/>
          </p:cNvPr>
          <p:cNvPicPr>
            <a:picLocks noRot="1" noChangeAspect="1"/>
          </p:cNvPicPr>
          <p:nvPr>
            <a:wavAudioFile r:embed="rId1" name="00D1D957.wav"/>
          </p:nvPr>
        </p:nvPicPr>
        <p:blipFill>
          <a:blip r:embed="rId5">
            <a:extLst>
              <a:ext uri="{28A0092B-C50C-407E-A947-70E740481C1C}">
                <a14:useLocalDpi xmlns:a14="http://schemas.microsoft.com/office/drawing/2010/main" val="0"/>
              </a:ext>
            </a:extLst>
          </a:blip>
          <a:srcRect/>
          <a:stretch>
            <a:fillRect/>
          </a:stretch>
        </p:blipFill>
        <p:spPr bwMode="auto">
          <a:xfrm>
            <a:off x="7596188" y="5794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Но чаще вот такой - монументальный [Николай Чукс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75" y="85725"/>
            <a:ext cx="37909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7A71581.wav">
            <a:hlinkClick r:id="" action="ppaction://media"/>
          </p:cNvPr>
          <p:cNvPicPr>
            <a:picLocks noRot="1" noChangeAspect="1"/>
          </p:cNvPicPr>
          <p:nvPr>
            <a:wavAudioFile r:embed="rId1" name="17A73149.wav"/>
          </p:nvPr>
        </p:nvPicPr>
        <p:blipFill>
          <a:blip r:embed="rId5">
            <a:extLst>
              <a:ext uri="{28A0092B-C50C-407E-A947-70E740481C1C}">
                <a14:useLocalDpi xmlns:a14="http://schemas.microsoft.com/office/drawing/2010/main" val="0"/>
              </a:ext>
            </a:extLst>
          </a:blip>
          <a:srcRect/>
          <a:stretch>
            <a:fillRect/>
          </a:stretch>
        </p:blipFill>
        <p:spPr bwMode="auto">
          <a:xfrm>
            <a:off x="4508500" y="6461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http://zoometod.narod.ru/mal/foto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811213"/>
            <a:ext cx="68580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Прямоугольник 2"/>
          <p:cNvPicPr>
            <a:picLocks noChangeArrowheads="1"/>
          </p:cNvPicPr>
          <p:nvPr/>
        </p:nvPicPr>
        <p:blipFill>
          <a:blip r:embed="rId4"/>
          <a:srcRect/>
          <a:stretch>
            <a:fillRect/>
          </a:stretch>
        </p:blipFill>
        <p:spPr bwMode="auto">
          <a:xfrm>
            <a:off x="3783013" y="5422900"/>
            <a:ext cx="4432300" cy="1152525"/>
          </a:xfrm>
          <a:prstGeom prst="rect">
            <a:avLst/>
          </a:prstGeom>
          <a:ln/>
        </p:spPr>
        <p:style>
          <a:lnRef idx="2">
            <a:schemeClr val="accent5">
              <a:shade val="50000"/>
            </a:schemeClr>
          </a:lnRef>
          <a:fillRef idx="1">
            <a:schemeClr val="accent5"/>
          </a:fillRef>
          <a:effectRef idx="0">
            <a:schemeClr val="accent5"/>
          </a:effectRef>
          <a:fontRef idx="minor">
            <a:schemeClr val="lt1"/>
          </a:fontRef>
        </p:style>
      </p:pic>
      <p:pic>
        <p:nvPicPr>
          <p:cNvPr id="2" name="BE091581.wav">
            <a:hlinkClick r:id="" action="ppaction://media"/>
          </p:cNvPr>
          <p:cNvPicPr>
            <a:picLocks noRot="1" noChangeAspect="1"/>
          </p:cNvPicPr>
          <p:nvPr>
            <a:wavAudioFile r:embed="rId1" name="BE098917.wav"/>
          </p:nvPr>
        </p:nvPicPr>
        <p:blipFill>
          <a:blip r:embed="rId5">
            <a:extLst>
              <a:ext uri="{28A0092B-C50C-407E-A947-70E740481C1C}">
                <a14:useLocalDpi xmlns:a14="http://schemas.microsoft.com/office/drawing/2010/main" val="0"/>
              </a:ext>
            </a:extLst>
          </a:blip>
          <a:srcRect/>
          <a:stretch>
            <a:fillRect/>
          </a:stretch>
        </p:blipFill>
        <p:spPr bwMode="auto">
          <a:xfrm>
            <a:off x="7910513" y="8239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par>
                                <p:cTn id="7" presetID="53" presetClass="entr" presetSubtype="0" fill="hold" nodeType="withEffect">
                                  <p:stCondLst>
                                    <p:cond delay="0"/>
                                  </p:stCondLst>
                                  <p:childTnLst>
                                    <p:set>
                                      <p:cBhvr>
                                        <p:cTn id="8" dur="1" fill="hold">
                                          <p:stCondLst>
                                            <p:cond delay="0"/>
                                          </p:stCondLst>
                                        </p:cTn>
                                        <p:tgtEl>
                                          <p:spTgt spid="39941"/>
                                        </p:tgtEl>
                                        <p:attrNameLst>
                                          <p:attrName>style.visibility</p:attrName>
                                        </p:attrNameLst>
                                      </p:cBhvr>
                                      <p:to>
                                        <p:strVal val="visible"/>
                                      </p:to>
                                    </p:set>
                                    <p:anim calcmode="lin" valueType="num">
                                      <p:cBhvr>
                                        <p:cTn id="9" dur="500" fill="hold"/>
                                        <p:tgtEl>
                                          <p:spTgt spid="39941"/>
                                        </p:tgtEl>
                                        <p:attrNameLst>
                                          <p:attrName>ppt_w</p:attrName>
                                        </p:attrNameLst>
                                      </p:cBhvr>
                                      <p:tavLst>
                                        <p:tav tm="0">
                                          <p:val>
                                            <p:fltVal val="0"/>
                                          </p:val>
                                        </p:tav>
                                        <p:tav tm="100000">
                                          <p:val>
                                            <p:strVal val="#ppt_w"/>
                                          </p:val>
                                        </p:tav>
                                      </p:tavLst>
                                    </p:anim>
                                    <p:anim calcmode="lin" valueType="num">
                                      <p:cBhvr>
                                        <p:cTn id="10" dur="500" fill="hold"/>
                                        <p:tgtEl>
                                          <p:spTgt spid="39941"/>
                                        </p:tgtEl>
                                        <p:attrNameLst>
                                          <p:attrName>ppt_h</p:attrName>
                                        </p:attrNameLst>
                                      </p:cBhvr>
                                      <p:tavLst>
                                        <p:tav tm="0">
                                          <p:val>
                                            <p:fltVal val="0"/>
                                          </p:val>
                                        </p:tav>
                                        <p:tav tm="100000">
                                          <p:val>
                                            <p:strVal val="#ppt_h"/>
                                          </p:val>
                                        </p:tav>
                                      </p:tavLst>
                                    </p:anim>
                                    <p:animEffect transition="in" filter="fade">
                                      <p:cBhvr>
                                        <p:cTn id="11"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http://www.goldensites.ru/media/1/20090905-b_9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365125"/>
            <a:ext cx="732155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Прямоугольник 2"/>
          <p:cNvPicPr>
            <a:picLocks noChangeArrowheads="1"/>
          </p:cNvPicPr>
          <p:nvPr/>
        </p:nvPicPr>
        <p:blipFill>
          <a:blip r:embed="rId4"/>
          <a:srcRect/>
          <a:stretch>
            <a:fillRect/>
          </a:stretch>
        </p:blipFill>
        <p:spPr bwMode="auto">
          <a:xfrm>
            <a:off x="4787900" y="5443538"/>
            <a:ext cx="3462338" cy="11525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2" name="1D331597.wav">
            <a:hlinkClick r:id="" action="ppaction://media"/>
          </p:cNvPr>
          <p:cNvPicPr>
            <a:picLocks noRot="1" noChangeAspect="1"/>
          </p:cNvPicPr>
          <p:nvPr>
            <a:wavAudioFile r:embed="rId1" name="1D33DBAA.wav"/>
          </p:nvPr>
        </p:nvPicPr>
        <p:blipFill>
          <a:blip r:embed="rId5">
            <a:extLst>
              <a:ext uri="{28A0092B-C50C-407E-A947-70E740481C1C}">
                <a14:useLocalDpi xmlns:a14="http://schemas.microsoft.com/office/drawing/2010/main" val="0"/>
              </a:ext>
            </a:extLst>
          </a:blip>
          <a:srcRect/>
          <a:stretch>
            <a:fillRect/>
          </a:stretch>
        </p:blipFill>
        <p:spPr bwMode="auto">
          <a:xfrm>
            <a:off x="7907338" y="1412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par>
                                <p:cTn id="7" presetID="53" presetClass="entr" presetSubtype="0" fill="hold" nodeType="withEffect">
                                  <p:stCondLst>
                                    <p:cond delay="0"/>
                                  </p:stCondLst>
                                  <p:childTnLst>
                                    <p:set>
                                      <p:cBhvr>
                                        <p:cTn id="8" dur="1" fill="hold">
                                          <p:stCondLst>
                                            <p:cond delay="0"/>
                                          </p:stCondLst>
                                        </p:cTn>
                                        <p:tgtEl>
                                          <p:spTgt spid="41989"/>
                                        </p:tgtEl>
                                        <p:attrNameLst>
                                          <p:attrName>style.visibility</p:attrName>
                                        </p:attrNameLst>
                                      </p:cBhvr>
                                      <p:to>
                                        <p:strVal val="visible"/>
                                      </p:to>
                                    </p:set>
                                    <p:anim calcmode="lin" valueType="num">
                                      <p:cBhvr>
                                        <p:cTn id="9" dur="500" fill="hold"/>
                                        <p:tgtEl>
                                          <p:spTgt spid="41989"/>
                                        </p:tgtEl>
                                        <p:attrNameLst>
                                          <p:attrName>ppt_w</p:attrName>
                                        </p:attrNameLst>
                                      </p:cBhvr>
                                      <p:tavLst>
                                        <p:tav tm="0">
                                          <p:val>
                                            <p:fltVal val="0"/>
                                          </p:val>
                                        </p:tav>
                                        <p:tav tm="100000">
                                          <p:val>
                                            <p:strVal val="#ppt_w"/>
                                          </p:val>
                                        </p:tav>
                                      </p:tavLst>
                                    </p:anim>
                                    <p:anim calcmode="lin" valueType="num">
                                      <p:cBhvr>
                                        <p:cTn id="10" dur="500" fill="hold"/>
                                        <p:tgtEl>
                                          <p:spTgt spid="41989"/>
                                        </p:tgtEl>
                                        <p:attrNameLst>
                                          <p:attrName>ppt_h</p:attrName>
                                        </p:attrNameLst>
                                      </p:cBhvr>
                                      <p:tavLst>
                                        <p:tav tm="0">
                                          <p:val>
                                            <p:fltVal val="0"/>
                                          </p:val>
                                        </p:tav>
                                        <p:tav tm="100000">
                                          <p:val>
                                            <p:strVal val="#ppt_h"/>
                                          </p:val>
                                        </p:tav>
                                      </p:tavLst>
                                    </p:anim>
                                    <p:animEffect transition="in" filter="fade">
                                      <p:cBhvr>
                                        <p:cTn id="11"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1"/>
          <p:cNvSpPr>
            <a:spLocks noChangeArrowheads="1"/>
          </p:cNvSpPr>
          <p:nvPr/>
        </p:nvSpPr>
        <p:spPr bwMode="auto">
          <a:xfrm>
            <a:off x="357188" y="285750"/>
            <a:ext cx="8358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002060"/>
                </a:solidFill>
              </a:rPr>
              <a:t>Птица оляпка, как и снегири, свиристели, чечётки прилетают к нам зимовать с севера. </a:t>
            </a:r>
          </a:p>
        </p:txBody>
      </p:sp>
      <p:pic>
        <p:nvPicPr>
          <p:cNvPr id="3" name="Picture 8" descr="Обыкновенная оляпка, или водяной дрозд, или водяной воробей (устар.) — Cinclus cinc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298575"/>
            <a:ext cx="7566025" cy="1041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BAA1597.wav">
            <a:hlinkClick r:id="" action="ppaction://media"/>
          </p:cNvPr>
          <p:cNvPicPr>
            <a:picLocks noRot="1" noChangeAspect="1"/>
          </p:cNvPicPr>
          <p:nvPr>
            <a:wavAudioFile r:embed="rId1" name="4BAA5592.wav"/>
          </p:nvPr>
        </p:nvPicPr>
        <p:blipFill>
          <a:blip r:embed="rId4">
            <a:extLst>
              <a:ext uri="{28A0092B-C50C-407E-A947-70E740481C1C}">
                <a14:useLocalDpi xmlns:a14="http://schemas.microsoft.com/office/drawing/2010/main" val="0"/>
              </a:ext>
            </a:extLst>
          </a:blip>
          <a:srcRect/>
          <a:stretch>
            <a:fillRect/>
          </a:stretch>
        </p:blipFill>
        <p:spPr bwMode="auto">
          <a:xfrm>
            <a:off x="7164388" y="9937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 fill="hold"/>
                                        <p:tgtEl>
                                          <p:spTgt spid="2"/>
                                        </p:tgtEl>
                                      </p:cBhvr>
                                    </p:cmd>
                                  </p:childTnLst>
                                </p:cTn>
                              </p:par>
                              <p:par>
                                <p:cTn id="7" presetID="53"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img1.liveinternet.ru/images/attach/b/3/18/360/18360578_soy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719138"/>
            <a:ext cx="7686675"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Прямоугольник 3"/>
          <p:cNvPicPr>
            <a:picLocks noChangeArrowheads="1"/>
          </p:cNvPicPr>
          <p:nvPr/>
        </p:nvPicPr>
        <p:blipFill>
          <a:blip r:embed="rId5"/>
          <a:srcRect/>
          <a:stretch>
            <a:fillRect/>
          </a:stretch>
        </p:blipFill>
        <p:spPr bwMode="auto">
          <a:xfrm>
            <a:off x="5400675" y="5230813"/>
            <a:ext cx="3017838" cy="1150937"/>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2" name="D0CD1597.wav">
            <a:hlinkClick r:id="" action="ppaction://media"/>
          </p:cNvPr>
          <p:cNvPicPr>
            <a:picLocks noRot="1" noChangeAspect="1"/>
          </p:cNvPicPr>
          <p:nvPr>
            <a:wavAudioFile r:embed="rId1" name="D0CD7B1F.wav"/>
          </p:nvPr>
        </p:nvPicPr>
        <p:blipFill>
          <a:blip r:embed="rId6">
            <a:extLst>
              <a:ext uri="{28A0092B-C50C-407E-A947-70E740481C1C}">
                <a14:useLocalDpi xmlns:a14="http://schemas.microsoft.com/office/drawing/2010/main" val="0"/>
              </a:ext>
            </a:extLst>
          </a:blip>
          <a:srcRect/>
          <a:stretch>
            <a:fillRect/>
          </a:stretch>
        </p:blipFill>
        <p:spPr bwMode="auto">
          <a:xfrm>
            <a:off x="7235825" y="1557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000" fill="hold"/>
                                        <p:tgtEl>
                                          <p:spTgt spid="2"/>
                                        </p:tgtEl>
                                      </p:cBhvr>
                                    </p:cmd>
                                  </p:childTnLst>
                                </p:cTn>
                              </p:par>
                              <p:par>
                                <p:cTn id="7" presetID="18" presetClass="entr" presetSubtype="12" fill="hold" nodeType="withEffect">
                                  <p:stCondLst>
                                    <p:cond delay="0"/>
                                  </p:stCondLst>
                                  <p:childTnLst>
                                    <p:set>
                                      <p:cBhvr>
                                        <p:cTn id="8" dur="1" fill="hold">
                                          <p:stCondLst>
                                            <p:cond delay="0"/>
                                          </p:stCondLst>
                                        </p:cTn>
                                        <p:tgtEl>
                                          <p:spTgt spid="45060"/>
                                        </p:tgtEl>
                                        <p:attrNameLst>
                                          <p:attrName>style.visibility</p:attrName>
                                        </p:attrNameLst>
                                      </p:cBhvr>
                                      <p:to>
                                        <p:strVal val="visible"/>
                                      </p:to>
                                    </p:set>
                                    <p:animEffect transition="in" filter="strips(downLeft)">
                                      <p:cBhvr>
                                        <p:cTn id="9"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ohotniki.com/news1/698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96838"/>
            <a:ext cx="497998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Прямоугольник 2"/>
          <p:cNvPicPr>
            <a:picLocks noChangeArrowheads="1"/>
          </p:cNvPicPr>
          <p:nvPr/>
        </p:nvPicPr>
        <p:blipFill>
          <a:blip r:embed="rId4"/>
          <a:srcRect/>
          <a:stretch>
            <a:fillRect/>
          </a:stretch>
        </p:blipFill>
        <p:spPr bwMode="auto">
          <a:xfrm>
            <a:off x="395288" y="3986213"/>
            <a:ext cx="3644900" cy="11525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115718" name="Picture 6" descr="http://tourism.karelia.ru/photo/glu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888" y="92075"/>
            <a:ext cx="298132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Прямоугольник 5"/>
          <p:cNvPicPr>
            <a:picLocks noChangeArrowheads="1"/>
          </p:cNvPicPr>
          <p:nvPr/>
        </p:nvPicPr>
        <p:blipFill>
          <a:blip r:embed="rId6"/>
          <a:srcRect/>
          <a:stretch>
            <a:fillRect/>
          </a:stretch>
        </p:blipFill>
        <p:spPr bwMode="auto">
          <a:xfrm>
            <a:off x="1155700" y="5307013"/>
            <a:ext cx="3719513" cy="11525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1157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5850" y="3376613"/>
            <a:ext cx="4162425"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D41612.wav">
            <a:hlinkClick r:id="" action="ppaction://media"/>
          </p:cNvPr>
          <p:cNvPicPr>
            <a:picLocks noRot="1" noChangeAspect="1"/>
          </p:cNvPicPr>
          <p:nvPr>
            <a:wavAudioFile r:embed="rId1" name="14D4B98C.wav"/>
          </p:nvPr>
        </p:nvPicPr>
        <p:blipFill>
          <a:blip r:embed="rId8">
            <a:extLst>
              <a:ext uri="{28A0092B-C50C-407E-A947-70E740481C1C}">
                <a14:useLocalDpi xmlns:a14="http://schemas.microsoft.com/office/drawing/2010/main" val="0"/>
              </a:ext>
            </a:extLst>
          </a:blip>
          <a:srcRect/>
          <a:stretch>
            <a:fillRect/>
          </a:stretch>
        </p:blipFill>
        <p:spPr bwMode="auto">
          <a:xfrm>
            <a:off x="4895850" y="20970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par>
                                <p:cTn id="7" presetID="13" presetClass="entr" presetSubtype="16" fill="hold" nodeType="withEffect">
                                  <p:stCondLst>
                                    <p:cond delay="0"/>
                                  </p:stCondLst>
                                  <p:childTnLst>
                                    <p:set>
                                      <p:cBhvr>
                                        <p:cTn id="8" dur="1" fill="hold">
                                          <p:stCondLst>
                                            <p:cond delay="0"/>
                                          </p:stCondLst>
                                        </p:cTn>
                                        <p:tgtEl>
                                          <p:spTgt spid="115714"/>
                                        </p:tgtEl>
                                        <p:attrNameLst>
                                          <p:attrName>style.visibility</p:attrName>
                                        </p:attrNameLst>
                                      </p:cBhvr>
                                      <p:to>
                                        <p:strVal val="visible"/>
                                      </p:to>
                                    </p:set>
                                    <p:animEffect transition="in" filter="plus(in)">
                                      <p:cBhvr>
                                        <p:cTn id="9" dur="2000"/>
                                        <p:tgtEl>
                                          <p:spTgt spid="115714"/>
                                        </p:tgtEl>
                                      </p:cBhvr>
                                    </p:animEffect>
                                  </p:childTnLst>
                                </p:cTn>
                              </p:par>
                              <p:par>
                                <p:cTn id="10" presetID="13" presetClass="entr" presetSubtype="16" fill="hold" nodeType="withEffect">
                                  <p:stCondLst>
                                    <p:cond delay="0"/>
                                  </p:stCondLst>
                                  <p:childTnLst>
                                    <p:set>
                                      <p:cBhvr>
                                        <p:cTn id="11" dur="1" fill="hold">
                                          <p:stCondLst>
                                            <p:cond delay="0"/>
                                          </p:stCondLst>
                                        </p:cTn>
                                        <p:tgtEl>
                                          <p:spTgt spid="115718"/>
                                        </p:tgtEl>
                                        <p:attrNameLst>
                                          <p:attrName>style.visibility</p:attrName>
                                        </p:attrNameLst>
                                      </p:cBhvr>
                                      <p:to>
                                        <p:strVal val="visible"/>
                                      </p:to>
                                    </p:set>
                                    <p:animEffect transition="in" filter="plus(in)">
                                      <p:cBhvr>
                                        <p:cTn id="12" dur="2000"/>
                                        <p:tgtEl>
                                          <p:spTgt spid="115718"/>
                                        </p:tgtEl>
                                      </p:cBhvr>
                                    </p:animEffect>
                                  </p:childTnLst>
                                </p:cTn>
                              </p:par>
                              <p:par>
                                <p:cTn id="13" presetID="13" presetClass="entr" presetSubtype="16" fill="hold" nodeType="withEffect">
                                  <p:stCondLst>
                                    <p:cond delay="0"/>
                                  </p:stCondLst>
                                  <p:childTnLst>
                                    <p:set>
                                      <p:cBhvr>
                                        <p:cTn id="14" dur="1" fill="hold">
                                          <p:stCondLst>
                                            <p:cond delay="0"/>
                                          </p:stCondLst>
                                        </p:cTn>
                                        <p:tgtEl>
                                          <p:spTgt spid="115719"/>
                                        </p:tgtEl>
                                        <p:attrNameLst>
                                          <p:attrName>style.visibility</p:attrName>
                                        </p:attrNameLst>
                                      </p:cBhvr>
                                      <p:to>
                                        <p:strVal val="visible"/>
                                      </p:to>
                                    </p:set>
                                    <p:animEffect transition="in" filter="plus(in)">
                                      <p:cBhvr>
                                        <p:cTn id="15" dur="2000"/>
                                        <p:tgtEl>
                                          <p:spTgt spid="1157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http://forest.geoman.ru/forest/item/f00/s02/e0002646/pic/0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306388"/>
            <a:ext cx="322738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2" descr="http://kakadu.509.com1.ru/zooclub/birds/4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2489200"/>
            <a:ext cx="40608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Прямоугольник 2"/>
          <p:cNvPicPr>
            <a:picLocks noChangeArrowheads="1"/>
          </p:cNvPicPr>
          <p:nvPr/>
        </p:nvPicPr>
        <p:blipFill>
          <a:blip r:embed="rId5"/>
          <a:srcRect/>
          <a:stretch>
            <a:fillRect/>
          </a:stretch>
        </p:blipFill>
        <p:spPr bwMode="auto">
          <a:xfrm>
            <a:off x="166688" y="293688"/>
            <a:ext cx="5307012" cy="11525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41989" name="Прямоугольник 4"/>
          <p:cNvPicPr>
            <a:picLocks noChangeArrowheads="1"/>
          </p:cNvPicPr>
          <p:nvPr/>
        </p:nvPicPr>
        <p:blipFill>
          <a:blip r:embed="rId6"/>
          <a:srcRect/>
          <a:stretch>
            <a:fillRect/>
          </a:stretch>
        </p:blipFill>
        <p:spPr bwMode="auto">
          <a:xfrm>
            <a:off x="5473700" y="5300663"/>
            <a:ext cx="3438525" cy="1150937"/>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2" name="03D21628.wav">
            <a:hlinkClick r:id="" action="ppaction://media"/>
          </p:cNvPr>
          <p:cNvPicPr>
            <a:picLocks noRot="1" noChangeAspect="1"/>
          </p:cNvPicPr>
          <p:nvPr>
            <a:wavAudioFile r:embed="rId1" name="03D2730E.wav"/>
          </p:nvPr>
        </p:nvPicPr>
        <p:blipFill>
          <a:blip r:embed="rId7">
            <a:extLst>
              <a:ext uri="{28A0092B-C50C-407E-A947-70E740481C1C}">
                <a14:useLocalDpi xmlns:a14="http://schemas.microsoft.com/office/drawing/2010/main" val="0"/>
              </a:ext>
            </a:extLst>
          </a:blip>
          <a:srcRect/>
          <a:stretch>
            <a:fillRect/>
          </a:stretch>
        </p:blipFill>
        <p:spPr bwMode="auto">
          <a:xfrm>
            <a:off x="4864100" y="23733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par>
                                <p:cTn id="7" presetID="20" presetClass="entr" presetSubtype="0" fill="hold" nodeType="withEffect">
                                  <p:stCondLst>
                                    <p:cond delay="0"/>
                                  </p:stCondLst>
                                  <p:childTnLst>
                                    <p:set>
                                      <p:cBhvr>
                                        <p:cTn id="8" dur="1" fill="hold">
                                          <p:stCondLst>
                                            <p:cond delay="0"/>
                                          </p:stCondLst>
                                        </p:cTn>
                                        <p:tgtEl>
                                          <p:spTgt spid="116738"/>
                                        </p:tgtEl>
                                        <p:attrNameLst>
                                          <p:attrName>style.visibility</p:attrName>
                                        </p:attrNameLst>
                                      </p:cBhvr>
                                      <p:to>
                                        <p:strVal val="visible"/>
                                      </p:to>
                                    </p:set>
                                    <p:animEffect transition="in" filter="wedge">
                                      <p:cBhvr>
                                        <p:cTn id="9" dur="2000"/>
                                        <p:tgtEl>
                                          <p:spTgt spid="116738"/>
                                        </p:tgtEl>
                                      </p:cBhvr>
                                    </p:animEffect>
                                  </p:childTnLst>
                                </p:cTn>
                              </p:par>
                              <p:par>
                                <p:cTn id="10" presetID="20" presetClass="entr" presetSubtype="0" fill="hold" nodeType="with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wedge">
                                      <p:cBhvr>
                                        <p:cTn id="12" dur="20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mg-fotki.yandex.ru/get/3810/evgenijlastochkin.1a/0_1ddab_2d561841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Прямоугольник 2"/>
          <p:cNvPicPr>
            <a:picLocks noChangeArrowheads="1"/>
          </p:cNvPicPr>
          <p:nvPr/>
        </p:nvPicPr>
        <p:blipFill>
          <a:blip r:embed="rId4"/>
          <a:srcRect/>
          <a:stretch>
            <a:fillRect/>
          </a:stretch>
        </p:blipFill>
        <p:spPr bwMode="auto">
          <a:xfrm>
            <a:off x="539750" y="347663"/>
            <a:ext cx="2470150" cy="11525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
        <p:nvSpPr>
          <p:cNvPr id="4" name="Стрелка вправо 3">
            <a:hlinkClick r:id="rId5" action="ppaction://hlinksldjump"/>
          </p:cNvPr>
          <p:cNvSpPr/>
          <p:nvPr/>
        </p:nvSpPr>
        <p:spPr>
          <a:xfrm>
            <a:off x="7000875" y="571500"/>
            <a:ext cx="1571625" cy="9286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E3081628.wav">
            <a:hlinkClick r:id="" action="ppaction://media"/>
          </p:cNvPr>
          <p:cNvPicPr>
            <a:picLocks noRot="1" noChangeAspect="1"/>
          </p:cNvPicPr>
          <p:nvPr>
            <a:wavAudioFile r:embed="rId1" name="E308D367.wav"/>
          </p:nvPr>
        </p:nvPicPr>
        <p:blipFill>
          <a:blip r:embed="rId6">
            <a:extLst>
              <a:ext uri="{28A0092B-C50C-407E-A947-70E740481C1C}">
                <a14:useLocalDpi xmlns:a14="http://schemas.microsoft.com/office/drawing/2010/main" val="0"/>
              </a:ext>
            </a:extLst>
          </a:blip>
          <a:srcRect/>
          <a:stretch>
            <a:fillRect/>
          </a:stretch>
        </p:blipFill>
        <p:spPr bwMode="auto">
          <a:xfrm>
            <a:off x="5867400" y="731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1.liveinternet.ru/images/attach/c/0/36/97/36097697_Est_hochets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682875"/>
            <a:ext cx="555307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http://www.herzenlib.ru/ecology/images/main/n20091209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88" y="36513"/>
            <a:ext cx="4187825"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Прямоугольник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201613"/>
            <a:ext cx="37988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CD61347.wav">
            <a:hlinkClick r:id="" action="ppaction://media"/>
          </p:cNvPr>
          <p:cNvPicPr>
            <a:picLocks noRot="1" noChangeAspect="1"/>
          </p:cNvPicPr>
          <p:nvPr>
            <a:wavAudioFile r:embed="rId1" name="9CD65FCD.wav"/>
          </p:nvPr>
        </p:nvPicPr>
        <p:blipFill>
          <a:blip r:embed="rId6">
            <a:extLst>
              <a:ext uri="{28A0092B-C50C-407E-A947-70E740481C1C}">
                <a14:useLocalDpi xmlns:a14="http://schemas.microsoft.com/office/drawing/2010/main" val="0"/>
              </a:ext>
            </a:extLst>
          </a:blip>
          <a:srcRect/>
          <a:stretch>
            <a:fillRect/>
          </a:stretch>
        </p:blipFill>
        <p:spPr bwMode="auto">
          <a:xfrm>
            <a:off x="8266113"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par>
                                <p:cTn id="7" presetID="25"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anim calcmode="lin" valueType="num">
                                      <p:cBhvr>
                                        <p:cTn id="9" dur="500" decel="50000" fill="hold">
                                          <p:stCondLst>
                                            <p:cond delay="0"/>
                                          </p:stCondLst>
                                        </p:cTn>
                                        <p:tgtEl>
                                          <p:spTgt spid="4099"/>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4099"/>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4099"/>
                                        </p:tgtEl>
                                        <p:attrNameLst>
                                          <p:attrName>ppt_w</p:attrName>
                                        </p:attrNameLst>
                                      </p:cBhvr>
                                      <p:tavLst>
                                        <p:tav tm="0">
                                          <p:val>
                                            <p:strVal val="#ppt_w*.05"/>
                                          </p:val>
                                        </p:tav>
                                        <p:tav tm="100000">
                                          <p:val>
                                            <p:strVal val="#ppt_w"/>
                                          </p:val>
                                        </p:tav>
                                      </p:tavLst>
                                    </p:anim>
                                    <p:anim calcmode="lin" valueType="num">
                                      <p:cBhvr>
                                        <p:cTn id="12" dur="1000" fill="hold"/>
                                        <p:tgtEl>
                                          <p:spTgt spid="4099"/>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4099"/>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4099"/>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4099"/>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4099"/>
                                        </p:tgtEl>
                                      </p:cBhvr>
                                    </p:animEffect>
                                  </p:childTnLst>
                                </p:cTn>
                              </p:par>
                              <p:par>
                                <p:cTn id="17" presetID="25"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22" dur="1000" fill="hold"/>
                                        <p:tgtEl>
                                          <p:spTgt spid="409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Прямоугольник 1"/>
          <p:cNvSpPr>
            <a:spLocks noChangeArrowheads="1"/>
          </p:cNvSpPr>
          <p:nvPr/>
        </p:nvSpPr>
        <p:spPr bwMode="auto">
          <a:xfrm>
            <a:off x="4286250" y="1500188"/>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002060"/>
                </a:solidFill>
              </a:rPr>
              <a:t/>
            </a:r>
            <a:br>
              <a:rPr lang="ru-RU" sz="2000" b="1">
                <a:solidFill>
                  <a:srgbClr val="002060"/>
                </a:solidFill>
              </a:rPr>
            </a:br>
            <a:endParaRPr lang="ru-RU" sz="2000" b="1">
              <a:solidFill>
                <a:srgbClr val="002060"/>
              </a:solidFill>
            </a:endParaRPr>
          </a:p>
        </p:txBody>
      </p:sp>
      <p:pic>
        <p:nvPicPr>
          <p:cNvPr id="41987" name="Прямоугольник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231775"/>
            <a:ext cx="44084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6" descr="http://skvorechniki.ru/files/image/kormushka_sam_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614613"/>
            <a:ext cx="6118225"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8" descr="http://skvor.ucoz.ru/kormyv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 y="587375"/>
            <a:ext cx="43942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F841628.wav">
            <a:hlinkClick r:id="" action="ppaction://media"/>
          </p:cNvPr>
          <p:cNvPicPr>
            <a:picLocks noRot="1" noChangeAspect="1"/>
          </p:cNvPicPr>
          <p:nvPr>
            <a:wavAudioFile r:embed="rId1" name="6F84769C.wav"/>
          </p:nvPr>
        </p:nvPicPr>
        <p:blipFill>
          <a:blip r:embed="rId7">
            <a:extLst>
              <a:ext uri="{28A0092B-C50C-407E-A947-70E740481C1C}">
                <a14:useLocalDpi xmlns:a14="http://schemas.microsoft.com/office/drawing/2010/main" val="0"/>
              </a:ext>
            </a:extLst>
          </a:blip>
          <a:srcRect/>
          <a:stretch>
            <a:fillRect/>
          </a:stretch>
        </p:blipFill>
        <p:spPr bwMode="auto">
          <a:xfrm>
            <a:off x="4095750" y="8080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par>
                                <p:cTn id="7" presetID="12" presetClass="entr" presetSubtype="4" fill="hold" nodeType="withEffect">
                                  <p:stCondLst>
                                    <p:cond delay="0"/>
                                  </p:stCondLst>
                                  <p:childTnLst>
                                    <p:set>
                                      <p:cBhvr>
                                        <p:cTn id="8" dur="1" fill="hold">
                                          <p:stCondLst>
                                            <p:cond delay="0"/>
                                          </p:stCondLst>
                                        </p:cTn>
                                        <p:tgtEl>
                                          <p:spTgt spid="82949"/>
                                        </p:tgtEl>
                                        <p:attrNameLst>
                                          <p:attrName>style.visibility</p:attrName>
                                        </p:attrNameLst>
                                      </p:cBhvr>
                                      <p:to>
                                        <p:strVal val="visible"/>
                                      </p:to>
                                    </p:set>
                                    <p:animEffect transition="in" filter="slide(fromBottom)">
                                      <p:cBhvr>
                                        <p:cTn id="9" dur="500"/>
                                        <p:tgtEl>
                                          <p:spTgt spid="82949"/>
                                        </p:tgtEl>
                                      </p:cBhvr>
                                    </p:animEffect>
                                  </p:childTnLst>
                                </p:cTn>
                              </p:par>
                              <p:par>
                                <p:cTn id="10" presetID="12" presetClass="entr" presetSubtype="4" fill="hold" nodeType="with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slide(fromBottom)">
                                      <p:cBhvr>
                                        <p:cTn id="12"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1"/>
          <p:cNvSpPr>
            <a:spLocks noChangeArrowheads="1"/>
          </p:cNvSpPr>
          <p:nvPr/>
        </p:nvSpPr>
        <p:spPr bwMode="auto">
          <a:xfrm>
            <a:off x="214313" y="214313"/>
            <a:ext cx="8786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atin typeface="Calibri" pitchFamily="34" charset="0"/>
              </a:rPr>
              <a:t/>
            </a:r>
            <a:br>
              <a:rPr lang="ru-RU">
                <a:latin typeface="Calibri" pitchFamily="34" charset="0"/>
              </a:rPr>
            </a:br>
            <a:endParaRPr lang="ru-RU">
              <a:latin typeface="Calibri" pitchFamily="34" charset="0"/>
            </a:endParaRPr>
          </a:p>
        </p:txBody>
      </p:sp>
      <p:pic>
        <p:nvPicPr>
          <p:cNvPr id="83971" name="Picture 4" descr="http://www.fazenda-box.ru/uploads/posts/2009-10/1255170383_kormushka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454025"/>
            <a:ext cx="39306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6" descr="http://landshaftniy-dizayn.com/wp-content/uploads/2009/09/kormushka-dlya-pt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1268413"/>
            <a:ext cx="4265612"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621643.wav">
            <a:hlinkClick r:id="" action="ppaction://media"/>
          </p:cNvPr>
          <p:cNvPicPr>
            <a:picLocks noRot="1" noChangeAspect="1"/>
          </p:cNvPicPr>
          <p:nvPr>
            <a:wavAudioFile r:embed="rId1" name="1162DED8.wav"/>
          </p:nvPr>
        </p:nvPicPr>
        <p:blipFill>
          <a:blip r:embed="rId6">
            <a:extLst>
              <a:ext uri="{28A0092B-C50C-407E-A947-70E740481C1C}">
                <a14:useLocalDpi xmlns:a14="http://schemas.microsoft.com/office/drawing/2010/main" val="0"/>
              </a:ext>
            </a:extLst>
          </a:blip>
          <a:srcRect/>
          <a:stretch>
            <a:fillRect/>
          </a:stretch>
        </p:blipFill>
        <p:spPr bwMode="auto">
          <a:xfrm>
            <a:off x="7812088" y="55895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000" fill="hold"/>
                                        <p:tgtEl>
                                          <p:spTgt spid="2"/>
                                        </p:tgtEl>
                                      </p:cBhvr>
                                    </p:cmd>
                                  </p:childTnLst>
                                </p:cTn>
                              </p:par>
                              <p:par>
                                <p:cTn id="7" presetID="20" presetClass="entr" presetSubtype="0" fill="hold" nodeType="withEffect">
                                  <p:stCondLst>
                                    <p:cond delay="0"/>
                                  </p:stCondLst>
                                  <p:childTnLst>
                                    <p:set>
                                      <p:cBhvr>
                                        <p:cTn id="8" dur="1" fill="hold">
                                          <p:stCondLst>
                                            <p:cond delay="0"/>
                                          </p:stCondLst>
                                        </p:cTn>
                                        <p:tgtEl>
                                          <p:spTgt spid="83971"/>
                                        </p:tgtEl>
                                        <p:attrNameLst>
                                          <p:attrName>style.visibility</p:attrName>
                                        </p:attrNameLst>
                                      </p:cBhvr>
                                      <p:to>
                                        <p:strVal val="visible"/>
                                      </p:to>
                                    </p:set>
                                    <p:animEffect transition="in" filter="wedge">
                                      <p:cBhvr>
                                        <p:cTn id="9" dur="2000"/>
                                        <p:tgtEl>
                                          <p:spTgt spid="83971"/>
                                        </p:tgtEl>
                                      </p:cBhvr>
                                    </p:animEffect>
                                  </p:childTnLst>
                                </p:cTn>
                              </p:par>
                              <p:par>
                                <p:cTn id="10" presetID="20" presetClass="entr" presetSubtype="0" fill="hold" nodeType="withEffect">
                                  <p:stCondLst>
                                    <p:cond delay="0"/>
                                  </p:stCondLst>
                                  <p:childTnLst>
                                    <p:set>
                                      <p:cBhvr>
                                        <p:cTn id="11" dur="1" fill="hold">
                                          <p:stCondLst>
                                            <p:cond delay="0"/>
                                          </p:stCondLst>
                                        </p:cTn>
                                        <p:tgtEl>
                                          <p:spTgt spid="83972"/>
                                        </p:tgtEl>
                                        <p:attrNameLst>
                                          <p:attrName>style.visibility</p:attrName>
                                        </p:attrNameLst>
                                      </p:cBhvr>
                                      <p:to>
                                        <p:strVal val="visible"/>
                                      </p:to>
                                    </p:set>
                                    <p:animEffect transition="in" filter="wedge">
                                      <p:cBhvr>
                                        <p:cTn id="12" dur="20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iblog.net.ua/wp-content/2009/12/dsc078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1567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http://bird.geoman.ru/books/item/f00/s00/z0000003/pic/0000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2595563"/>
            <a:ext cx="40354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3" y="454025"/>
            <a:ext cx="477837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E471643.wav">
            <a:hlinkClick r:id="" action="ppaction://media"/>
          </p:cNvPr>
          <p:cNvPicPr>
            <a:picLocks noRot="1" noChangeAspect="1"/>
          </p:cNvPicPr>
          <p:nvPr>
            <a:wavAudioFile r:embed="rId1" name="5E477CBB.wav"/>
          </p:nvPr>
        </p:nvPicPr>
        <p:blipFill>
          <a:blip r:embed="rId6">
            <a:extLst>
              <a:ext uri="{28A0092B-C50C-407E-A947-70E740481C1C}">
                <a14:useLocalDpi xmlns:a14="http://schemas.microsoft.com/office/drawing/2010/main" val="0"/>
              </a:ext>
            </a:extLst>
          </a:blip>
          <a:srcRect/>
          <a:stretch>
            <a:fillRect/>
          </a:stretch>
        </p:blipFill>
        <p:spPr bwMode="auto">
          <a:xfrm>
            <a:off x="8027988" y="2024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000" fill="hold"/>
                                        <p:tgtEl>
                                          <p:spTgt spid="2"/>
                                        </p:tgtEl>
                                      </p:cBhvr>
                                    </p:cmd>
                                  </p:childTnLst>
                                </p:cTn>
                              </p:par>
                              <p:par>
                                <p:cTn id="7" presetID="6" presetClass="entr" presetSubtype="16" fill="hold" nodeType="withEffect">
                                  <p:stCondLst>
                                    <p:cond delay="0"/>
                                  </p:stCondLst>
                                  <p:childTnLst>
                                    <p:set>
                                      <p:cBhvr>
                                        <p:cTn id="8" dur="1" fill="hold">
                                          <p:stCondLst>
                                            <p:cond delay="0"/>
                                          </p:stCondLst>
                                        </p:cTn>
                                        <p:tgtEl>
                                          <p:spTgt spid="61448"/>
                                        </p:tgtEl>
                                        <p:attrNameLst>
                                          <p:attrName>style.visibility</p:attrName>
                                        </p:attrNameLst>
                                      </p:cBhvr>
                                      <p:to>
                                        <p:strVal val="visible"/>
                                      </p:to>
                                    </p:set>
                                    <p:animEffect transition="in" filter="circle(in)">
                                      <p:cBhvr>
                                        <p:cTn id="9" dur="2000"/>
                                        <p:tgtEl>
                                          <p:spTgt spid="61448"/>
                                        </p:tgtEl>
                                      </p:cBhvr>
                                    </p:animEffect>
                                  </p:childTnLst>
                                </p:cTn>
                              </p:par>
                              <p:par>
                                <p:cTn id="10" presetID="6" presetClass="entr" presetSubtype="16" fill="hold" nodeType="with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circle(in)">
                                      <p:cBhvr>
                                        <p:cTn id="12" dur="2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Прямоугольник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49213"/>
            <a:ext cx="8936038" cy="11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http://img-fotki.yandex.ru/get/3808/veer9516.13/0_26cec_fcee56b6_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2889250"/>
            <a:ext cx="2840038"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http://www.birdsmoscow.net.ru/images/kormushka/01dubono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675" y="1268413"/>
            <a:ext cx="56197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0201659.wav">
            <a:hlinkClick r:id="" action="ppaction://media"/>
          </p:cNvPr>
          <p:cNvPicPr>
            <a:picLocks noRot="1" noChangeAspect="1"/>
          </p:cNvPicPr>
          <p:nvPr>
            <a:wavAudioFile r:embed="rId1" name="C0209CD3.wav"/>
          </p:nvPr>
        </p:nvPicPr>
        <p:blipFill>
          <a:blip r:embed="rId7">
            <a:extLst>
              <a:ext uri="{28A0092B-C50C-407E-A947-70E740481C1C}">
                <a14:useLocalDpi xmlns:a14="http://schemas.microsoft.com/office/drawing/2010/main" val="0"/>
              </a:ext>
            </a:extLst>
          </a:blip>
          <a:srcRect/>
          <a:stretch>
            <a:fillRect/>
          </a:stretch>
        </p:blipFill>
        <p:spPr bwMode="auto">
          <a:xfrm>
            <a:off x="8124825" y="1493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gazeta.a42.ru/images/lenta/40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2113" y="3501008"/>
            <a:ext cx="2596604" cy="201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000" fill="hold"/>
                                        <p:tgtEl>
                                          <p:spTgt spid="2"/>
                                        </p:tgtEl>
                                      </p:cBhvr>
                                    </p:cmd>
                                  </p:childTnLst>
                                </p:cTn>
                              </p:par>
                              <p:par>
                                <p:cTn id="7" presetID="2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ppt_x</p:attrName>
                                        </p:attrNameLst>
                                      </p:cBhvr>
                                      <p:tavLst>
                                        <p:tav tm="0">
                                          <p:val>
                                            <p:strVal val="#ppt_x-.2"/>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1" dur="1000"/>
                                        <p:tgtEl>
                                          <p:spTgt spid="3"/>
                                        </p:tgtEl>
                                      </p:cBhvr>
                                    </p:animEffect>
                                  </p:childTnLst>
                                </p:cTn>
                              </p:par>
                              <p:par>
                                <p:cTn id="12" presetID="6" presetClass="entr" presetSubtype="16" fill="hold" nodeType="withEffect">
                                  <p:stCondLst>
                                    <p:cond delay="0"/>
                                  </p:stCondLst>
                                  <p:childTnLst>
                                    <p:set>
                                      <p:cBhvr>
                                        <p:cTn id="13" dur="1" fill="hold">
                                          <p:stCondLst>
                                            <p:cond delay="0"/>
                                          </p:stCondLst>
                                        </p:cTn>
                                        <p:tgtEl>
                                          <p:spTgt spid="58374"/>
                                        </p:tgtEl>
                                        <p:attrNameLst>
                                          <p:attrName>style.visibility</p:attrName>
                                        </p:attrNameLst>
                                      </p:cBhvr>
                                      <p:to>
                                        <p:strVal val="visible"/>
                                      </p:to>
                                    </p:set>
                                    <p:animEffect transition="in" filter="circle(in)">
                                      <p:cBhvr>
                                        <p:cTn id="14" dur="2000"/>
                                        <p:tgtEl>
                                          <p:spTgt spid="58374"/>
                                        </p:tgtEl>
                                      </p:cBhvr>
                                    </p:animEffect>
                                  </p:childTnLst>
                                </p:cTn>
                              </p:par>
                              <p:par>
                                <p:cTn id="15" presetID="6" presetClass="entr" presetSubtype="16" fill="hold" nodeType="withEffect">
                                  <p:stCondLst>
                                    <p:cond delay="0"/>
                                  </p:stCondLst>
                                  <p:childTnLst>
                                    <p:set>
                                      <p:cBhvr>
                                        <p:cTn id="16" dur="1" fill="hold">
                                          <p:stCondLst>
                                            <p:cond delay="0"/>
                                          </p:stCondLst>
                                        </p:cTn>
                                        <p:tgtEl>
                                          <p:spTgt spid="58372"/>
                                        </p:tgtEl>
                                        <p:attrNameLst>
                                          <p:attrName>style.visibility</p:attrName>
                                        </p:attrNameLst>
                                      </p:cBhvr>
                                      <p:to>
                                        <p:strVal val="visible"/>
                                      </p:to>
                                    </p:set>
                                    <p:animEffect transition="in" filter="circle(in)">
                                      <p:cBhvr>
                                        <p:cTn id="17" dur="2000"/>
                                        <p:tgtEl>
                                          <p:spTgt spid="58372"/>
                                        </p:tgtEl>
                                      </p:cBhvr>
                                    </p:animEffect>
                                  </p:childTnLst>
                                </p:cTn>
                              </p:par>
                              <p:par>
                                <p:cTn id="18" presetID="1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img-fotki.yandex.ru/get/3809/georgysam.29/0_38724_57da9739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493713"/>
            <a:ext cx="786447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0291659.wav">
            <a:hlinkClick r:id="" action="ppaction://media"/>
          </p:cNvPr>
          <p:cNvPicPr>
            <a:picLocks noRot="1" noChangeAspect="1"/>
          </p:cNvPicPr>
          <p:nvPr>
            <a:wavAudioFile r:embed="rId1" name="6029E3CE.wav"/>
          </p:nvPr>
        </p:nvPicPr>
        <p:blipFill>
          <a:blip r:embed="rId5">
            <a:extLst>
              <a:ext uri="{28A0092B-C50C-407E-A947-70E740481C1C}">
                <a14:useLocalDpi xmlns:a14="http://schemas.microsoft.com/office/drawing/2010/main" val="0"/>
              </a:ext>
            </a:extLst>
          </a:blip>
          <a:srcRect/>
          <a:stretch>
            <a:fillRect/>
          </a:stretch>
        </p:blipFill>
        <p:spPr bwMode="auto">
          <a:xfrm>
            <a:off x="298450" y="2806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000" fill="hold"/>
                                        <p:tgtEl>
                                          <p:spTgt spid="2"/>
                                        </p:tgtEl>
                                      </p:cBhvr>
                                    </p:cmd>
                                  </p:childTnLst>
                                </p:cTn>
                              </p:par>
                              <p:par>
                                <p:cTn id="7" presetID="53"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anim calcmode="lin" valueType="num">
                                      <p:cBhvr>
                                        <p:cTn id="9" dur="500" fill="hold"/>
                                        <p:tgtEl>
                                          <p:spTgt spid="119810"/>
                                        </p:tgtEl>
                                        <p:attrNameLst>
                                          <p:attrName>ppt_w</p:attrName>
                                        </p:attrNameLst>
                                      </p:cBhvr>
                                      <p:tavLst>
                                        <p:tav tm="0">
                                          <p:val>
                                            <p:fltVal val="0"/>
                                          </p:val>
                                        </p:tav>
                                        <p:tav tm="100000">
                                          <p:val>
                                            <p:strVal val="#ppt_w"/>
                                          </p:val>
                                        </p:tav>
                                      </p:tavLst>
                                    </p:anim>
                                    <p:anim calcmode="lin" valueType="num">
                                      <p:cBhvr>
                                        <p:cTn id="10" dur="500" fill="hold"/>
                                        <p:tgtEl>
                                          <p:spTgt spid="119810"/>
                                        </p:tgtEl>
                                        <p:attrNameLst>
                                          <p:attrName>ppt_h</p:attrName>
                                        </p:attrNameLst>
                                      </p:cBhvr>
                                      <p:tavLst>
                                        <p:tav tm="0">
                                          <p:val>
                                            <p:fltVal val="0"/>
                                          </p:val>
                                        </p:tav>
                                        <p:tav tm="100000">
                                          <p:val>
                                            <p:strVal val="#ppt_h"/>
                                          </p:val>
                                        </p:tav>
                                      </p:tavLst>
                                    </p:anim>
                                    <p:animEffect transition="in" filter="fade">
                                      <p:cBhvr>
                                        <p:cTn id="11"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http://s06.radikal.ru/i179/0912/d4/3e3be264a5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513" y="365125"/>
            <a:ext cx="508317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http://gazeta.a42.ru/images/lenta/40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8" y="3730625"/>
            <a:ext cx="38830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7DE1659.wav">
            <a:hlinkClick r:id="" action="ppaction://media"/>
          </p:cNvPr>
          <p:cNvPicPr>
            <a:picLocks noRot="1" noChangeAspect="1"/>
          </p:cNvPicPr>
          <p:nvPr>
            <a:wavAudioFile r:embed="rId1" name="57DE5BC3.wav"/>
          </p:nvPr>
        </p:nvPicPr>
        <p:blipFill>
          <a:blip r:embed="rId6">
            <a:extLst>
              <a:ext uri="{28A0092B-C50C-407E-A947-70E740481C1C}">
                <a14:useLocalDpi xmlns:a14="http://schemas.microsoft.com/office/drawing/2010/main" val="0"/>
              </a:ext>
            </a:extLst>
          </a:blip>
          <a:srcRect/>
          <a:stretch>
            <a:fillRect/>
          </a:stretch>
        </p:blipFill>
        <p:spPr bwMode="auto">
          <a:xfrm>
            <a:off x="8208963" y="2682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000" fill="hold"/>
                                        <p:tgtEl>
                                          <p:spTgt spid="2"/>
                                        </p:tgtEl>
                                      </p:cBhvr>
                                    </p:cmd>
                                  </p:childTnLst>
                                </p:cTn>
                              </p:par>
                              <p:par>
                                <p:cTn id="7" presetID="12" presetClass="entr" presetSubtype="4" fill="hold" nodeType="withEffect">
                                  <p:stCondLst>
                                    <p:cond delay="0"/>
                                  </p:stCondLst>
                                  <p:childTnLst>
                                    <p:set>
                                      <p:cBhvr>
                                        <p:cTn id="8" dur="1" fill="hold">
                                          <p:stCondLst>
                                            <p:cond delay="0"/>
                                          </p:stCondLst>
                                        </p:cTn>
                                        <p:tgtEl>
                                          <p:spTgt spid="93187"/>
                                        </p:tgtEl>
                                        <p:attrNameLst>
                                          <p:attrName>style.visibility</p:attrName>
                                        </p:attrNameLst>
                                      </p:cBhvr>
                                      <p:to>
                                        <p:strVal val="visible"/>
                                      </p:to>
                                    </p:set>
                                    <p:animEffect transition="in" filter="slide(fromBottom)">
                                      <p:cBhvr>
                                        <p:cTn id="9" dur="500"/>
                                        <p:tgtEl>
                                          <p:spTgt spid="93187"/>
                                        </p:tgtEl>
                                      </p:cBhvr>
                                    </p:animEffect>
                                  </p:childTnLst>
                                </p:cTn>
                              </p:par>
                              <p:par>
                                <p:cTn id="10" presetID="12" presetClass="entr" presetSubtype="4" fill="hold" nodeType="with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slide(fromBottom)">
                                      <p:cBhvr>
                                        <p:cTn id="12" dur="5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Прямоугольник 1"/>
          <p:cNvSpPr>
            <a:spLocks noChangeArrowheads="1"/>
          </p:cNvSpPr>
          <p:nvPr/>
        </p:nvSpPr>
        <p:spPr bwMode="auto">
          <a:xfrm>
            <a:off x="214313" y="214313"/>
            <a:ext cx="8572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FF0000"/>
                </a:solidFill>
              </a:rPr>
              <a:t>Пшено, просо, овес, пшеница </a:t>
            </a:r>
            <a:r>
              <a:rPr lang="ru-RU" sz="2000" b="1">
                <a:solidFill>
                  <a:srgbClr val="002060"/>
                </a:solidFill>
              </a:rPr>
              <a:t/>
            </a:r>
            <a:br>
              <a:rPr lang="ru-RU" sz="2000" b="1">
                <a:solidFill>
                  <a:srgbClr val="002060"/>
                </a:solidFill>
              </a:rPr>
            </a:br>
            <a:endParaRPr lang="ru-RU" sz="2000" b="1">
              <a:solidFill>
                <a:srgbClr val="002060"/>
              </a:solidFill>
            </a:endParaRPr>
          </a:p>
        </p:txBody>
      </p:sp>
      <p:pic>
        <p:nvPicPr>
          <p:cNvPr id="92166" name="Picture 6" descr="http://img0.liveinternet.ru/images/attach/c/1/53/853/53853952_vorobe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582613"/>
            <a:ext cx="410686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8" descr="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2571750"/>
            <a:ext cx="491966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FE61675.wav">
            <a:hlinkClick r:id="" action="ppaction://media"/>
          </p:cNvPr>
          <p:cNvPicPr>
            <a:picLocks noRot="1" noChangeAspect="1"/>
          </p:cNvPicPr>
          <p:nvPr>
            <a:wavAudioFile r:embed="rId1" name="5FE6B1D8.wav"/>
          </p:nvPr>
        </p:nvPicPr>
        <p:blipFill>
          <a:blip r:embed="rId6">
            <a:extLst>
              <a:ext uri="{28A0092B-C50C-407E-A947-70E740481C1C}">
                <a14:useLocalDpi xmlns:a14="http://schemas.microsoft.com/office/drawing/2010/main" val="0"/>
              </a:ext>
            </a:extLst>
          </a:blip>
          <a:srcRect/>
          <a:stretch>
            <a:fillRect/>
          </a:stretch>
        </p:blipFill>
        <p:spPr bwMode="auto">
          <a:xfrm>
            <a:off x="8177213" y="53006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00" fill="hold"/>
                                        <p:tgtEl>
                                          <p:spTgt spid="2"/>
                                        </p:tgtEl>
                                      </p:cBhvr>
                                    </p:cmd>
                                  </p:childTnLst>
                                </p:cTn>
                              </p:par>
                              <p:par>
                                <p:cTn id="7" presetID="20" presetClass="entr" presetSubtype="0" fill="hold" nodeType="withEffect">
                                  <p:stCondLst>
                                    <p:cond delay="0"/>
                                  </p:stCondLst>
                                  <p:childTnLst>
                                    <p:set>
                                      <p:cBhvr>
                                        <p:cTn id="8" dur="1" fill="hold">
                                          <p:stCondLst>
                                            <p:cond delay="0"/>
                                          </p:stCondLst>
                                        </p:cTn>
                                        <p:tgtEl>
                                          <p:spTgt spid="92168"/>
                                        </p:tgtEl>
                                        <p:attrNameLst>
                                          <p:attrName>style.visibility</p:attrName>
                                        </p:attrNameLst>
                                      </p:cBhvr>
                                      <p:to>
                                        <p:strVal val="visible"/>
                                      </p:to>
                                    </p:set>
                                    <p:animEffect transition="in" filter="wedge">
                                      <p:cBhvr>
                                        <p:cTn id="9" dur="2000"/>
                                        <p:tgtEl>
                                          <p:spTgt spid="92168"/>
                                        </p:tgtEl>
                                      </p:cBhvr>
                                    </p:animEffect>
                                  </p:childTnLst>
                                </p:cTn>
                              </p:par>
                              <p:par>
                                <p:cTn id="10" presetID="53" presetClass="entr" presetSubtype="0" fill="hold" nodeType="withEffect">
                                  <p:stCondLst>
                                    <p:cond delay="0"/>
                                  </p:stCondLst>
                                  <p:childTnLst>
                                    <p:set>
                                      <p:cBhvr>
                                        <p:cTn id="11" dur="1" fill="hold">
                                          <p:stCondLst>
                                            <p:cond delay="0"/>
                                          </p:stCondLst>
                                        </p:cTn>
                                        <p:tgtEl>
                                          <p:spTgt spid="92166"/>
                                        </p:tgtEl>
                                        <p:attrNameLst>
                                          <p:attrName>style.visibility</p:attrName>
                                        </p:attrNameLst>
                                      </p:cBhvr>
                                      <p:to>
                                        <p:strVal val="visible"/>
                                      </p:to>
                                    </p:set>
                                    <p:anim calcmode="lin" valueType="num">
                                      <p:cBhvr>
                                        <p:cTn id="12" dur="500" fill="hold"/>
                                        <p:tgtEl>
                                          <p:spTgt spid="92166"/>
                                        </p:tgtEl>
                                        <p:attrNameLst>
                                          <p:attrName>ppt_w</p:attrName>
                                        </p:attrNameLst>
                                      </p:cBhvr>
                                      <p:tavLst>
                                        <p:tav tm="0">
                                          <p:val>
                                            <p:fltVal val="0"/>
                                          </p:val>
                                        </p:tav>
                                        <p:tav tm="100000">
                                          <p:val>
                                            <p:strVal val="#ppt_w"/>
                                          </p:val>
                                        </p:tav>
                                      </p:tavLst>
                                    </p:anim>
                                    <p:anim calcmode="lin" valueType="num">
                                      <p:cBhvr>
                                        <p:cTn id="13" dur="500" fill="hold"/>
                                        <p:tgtEl>
                                          <p:spTgt spid="92166"/>
                                        </p:tgtEl>
                                        <p:attrNameLst>
                                          <p:attrName>ppt_h</p:attrName>
                                        </p:attrNameLst>
                                      </p:cBhvr>
                                      <p:tavLst>
                                        <p:tav tm="0">
                                          <p:val>
                                            <p:fltVal val="0"/>
                                          </p:val>
                                        </p:tav>
                                        <p:tav tm="100000">
                                          <p:val>
                                            <p:strVal val="#ppt_h"/>
                                          </p:val>
                                        </p:tav>
                                      </p:tavLst>
                                    </p:anim>
                                    <p:animEffect transition="in" filter="fade">
                                      <p:cBhvr>
                                        <p:cTn id="14" dur="5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1"/>
          <p:cNvSpPr>
            <a:spLocks noChangeArrowheads="1"/>
          </p:cNvSpPr>
          <p:nvPr/>
        </p:nvSpPr>
        <p:spPr bwMode="auto">
          <a:xfrm>
            <a:off x="214313" y="214313"/>
            <a:ext cx="85725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FF0000"/>
                </a:solidFill>
              </a:rPr>
              <a:t>Семена подсолнечника </a:t>
            </a:r>
            <a:r>
              <a:rPr lang="ru-RU" sz="2000" b="1">
                <a:solidFill>
                  <a:srgbClr val="002060"/>
                </a:solidFill>
              </a:rPr>
              <a:t/>
            </a:r>
            <a:br>
              <a:rPr lang="ru-RU" sz="2000" b="1">
                <a:solidFill>
                  <a:srgbClr val="002060"/>
                </a:solidFill>
              </a:rPr>
            </a:br>
            <a:endParaRPr lang="ru-RU"/>
          </a:p>
        </p:txBody>
      </p:sp>
      <p:pic>
        <p:nvPicPr>
          <p:cNvPr id="93187" name="Picture 6" descr="http://linkflowcanada.com/Linkflow/images/stories/fruit/sunflower%20se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263" y="357188"/>
            <a:ext cx="480377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8" descr="http://www.povodok.ru/pics/art76/art7502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806700"/>
            <a:ext cx="617855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8621675.wav">
            <a:hlinkClick r:id="" action="ppaction://media"/>
          </p:cNvPr>
          <p:cNvPicPr>
            <a:picLocks noRot="1" noChangeAspect="1"/>
          </p:cNvPicPr>
          <p:nvPr>
            <a:wavAudioFile r:embed="rId1" name="78621E79.wav"/>
          </p:nvPr>
        </p:nvPicPr>
        <p:blipFill>
          <a:blip r:embed="rId6">
            <a:extLst>
              <a:ext uri="{28A0092B-C50C-407E-A947-70E740481C1C}">
                <a14:useLocalDpi xmlns:a14="http://schemas.microsoft.com/office/drawing/2010/main" val="0"/>
              </a:ext>
            </a:extLst>
          </a:blip>
          <a:srcRect/>
          <a:stretch>
            <a:fillRect/>
          </a:stretch>
        </p:blipFill>
        <p:spPr bwMode="auto">
          <a:xfrm>
            <a:off x="2133600" y="2806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00" fill="hold"/>
                                        <p:tgtEl>
                                          <p:spTgt spid="2"/>
                                        </p:tgtEl>
                                      </p:cBhvr>
                                    </p:cmd>
                                  </p:childTnLst>
                                </p:cTn>
                              </p:par>
                              <p:par>
                                <p:cTn id="7" presetID="29" presetClass="entr" presetSubtype="0" fill="hold" nodeType="withEffect">
                                  <p:stCondLst>
                                    <p:cond delay="0"/>
                                  </p:stCondLst>
                                  <p:childTnLst>
                                    <p:set>
                                      <p:cBhvr>
                                        <p:cTn id="8" dur="1" fill="hold">
                                          <p:stCondLst>
                                            <p:cond delay="0"/>
                                          </p:stCondLst>
                                        </p:cTn>
                                        <p:tgtEl>
                                          <p:spTgt spid="93187"/>
                                        </p:tgtEl>
                                        <p:attrNameLst>
                                          <p:attrName>style.visibility</p:attrName>
                                        </p:attrNameLst>
                                      </p:cBhvr>
                                      <p:to>
                                        <p:strVal val="visible"/>
                                      </p:to>
                                    </p:set>
                                    <p:anim calcmode="lin" valueType="num">
                                      <p:cBhvr>
                                        <p:cTn id="9" dur="1000" fill="hold"/>
                                        <p:tgtEl>
                                          <p:spTgt spid="93187"/>
                                        </p:tgtEl>
                                        <p:attrNameLst>
                                          <p:attrName>ppt_x</p:attrName>
                                        </p:attrNameLst>
                                      </p:cBhvr>
                                      <p:tavLst>
                                        <p:tav tm="0">
                                          <p:val>
                                            <p:strVal val="#ppt_x-.2"/>
                                          </p:val>
                                        </p:tav>
                                        <p:tav tm="100000">
                                          <p:val>
                                            <p:strVal val="#ppt_x"/>
                                          </p:val>
                                        </p:tav>
                                      </p:tavLst>
                                    </p:anim>
                                    <p:anim calcmode="lin" valueType="num">
                                      <p:cBhvr>
                                        <p:cTn id="10" dur="1000" fill="hold"/>
                                        <p:tgtEl>
                                          <p:spTgt spid="93187"/>
                                        </p:tgtEl>
                                        <p:attrNameLst>
                                          <p:attrName>ppt_y</p:attrName>
                                        </p:attrNameLst>
                                      </p:cBhvr>
                                      <p:tavLst>
                                        <p:tav tm="0">
                                          <p:val>
                                            <p:strVal val="#ppt_y"/>
                                          </p:val>
                                        </p:tav>
                                        <p:tav tm="100000">
                                          <p:val>
                                            <p:strVal val="#ppt_y"/>
                                          </p:val>
                                        </p:tav>
                                      </p:tavLst>
                                    </p:anim>
                                    <p:animEffect transition="in" filter="wipe(right)" prLst="gradientSize: 0.1">
                                      <p:cBhvr>
                                        <p:cTn id="11" dur="1000"/>
                                        <p:tgtEl>
                                          <p:spTgt spid="93187"/>
                                        </p:tgtEl>
                                      </p:cBhvr>
                                    </p:animEffect>
                                  </p:childTnLst>
                                </p:cTn>
                              </p:par>
                              <p:par>
                                <p:cTn id="12" presetID="29" presetClass="entr" presetSubtype="0" fill="hold" nodeType="withEffect">
                                  <p:stCondLst>
                                    <p:cond delay="0"/>
                                  </p:stCondLst>
                                  <p:childTnLst>
                                    <p:set>
                                      <p:cBhvr>
                                        <p:cTn id="13" dur="1" fill="hold">
                                          <p:stCondLst>
                                            <p:cond delay="0"/>
                                          </p:stCondLst>
                                        </p:cTn>
                                        <p:tgtEl>
                                          <p:spTgt spid="93188"/>
                                        </p:tgtEl>
                                        <p:attrNameLst>
                                          <p:attrName>style.visibility</p:attrName>
                                        </p:attrNameLst>
                                      </p:cBhvr>
                                      <p:to>
                                        <p:strVal val="visible"/>
                                      </p:to>
                                    </p:set>
                                    <p:anim calcmode="lin" valueType="num">
                                      <p:cBhvr>
                                        <p:cTn id="14" dur="1000" fill="hold"/>
                                        <p:tgtEl>
                                          <p:spTgt spid="93188"/>
                                        </p:tgtEl>
                                        <p:attrNameLst>
                                          <p:attrName>ppt_x</p:attrName>
                                        </p:attrNameLst>
                                      </p:cBhvr>
                                      <p:tavLst>
                                        <p:tav tm="0">
                                          <p:val>
                                            <p:strVal val="#ppt_x-.2"/>
                                          </p:val>
                                        </p:tav>
                                        <p:tav tm="100000">
                                          <p:val>
                                            <p:strVal val="#ppt_x"/>
                                          </p:val>
                                        </p:tav>
                                      </p:tavLst>
                                    </p:anim>
                                    <p:anim calcmode="lin" valueType="num">
                                      <p:cBhvr>
                                        <p:cTn id="15" dur="1000" fill="hold"/>
                                        <p:tgtEl>
                                          <p:spTgt spid="9318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tmages.ru/src/view/15499/f934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Прямоугольник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4999038"/>
            <a:ext cx="4767263"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static.diary.ru/userdir/8/2/3/9/8239/286202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51435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D:\анимашки\сказки\gif_big_1340.gif"/>
          <p:cNvPicPr>
            <a:picLocks noChangeAspect="1" noChangeArrowheads="1" noCrop="1"/>
          </p:cNvPicPr>
          <p:nvPr/>
        </p:nvPicPr>
        <p:blipFill>
          <a:blip r:embed="rId5" cstate="print"/>
          <a:srcRect/>
          <a:stretch>
            <a:fillRect/>
          </a:stretch>
        </p:blipFill>
        <p:spPr bwMode="auto">
          <a:xfrm>
            <a:off x="5786446" y="500042"/>
            <a:ext cx="3000396" cy="4351720"/>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43811347.wav">
            <a:hlinkClick r:id="" action="ppaction://media"/>
          </p:cNvPr>
          <p:cNvPicPr>
            <a:picLocks noRot="1" noChangeAspect="1"/>
          </p:cNvPicPr>
          <p:nvPr>
            <a:wavAudioFile r:embed="rId1" name="43815A3E.wav"/>
          </p:nvPr>
        </p:nvPicPr>
        <p:blipFill>
          <a:blip r:embed="rId6">
            <a:extLst>
              <a:ext uri="{28A0092B-C50C-407E-A947-70E740481C1C}">
                <a14:useLocalDpi xmlns:a14="http://schemas.microsoft.com/office/drawing/2010/main" val="0"/>
              </a:ext>
            </a:extLst>
          </a:blip>
          <a:srcRect/>
          <a:stretch>
            <a:fillRect/>
          </a:stretch>
        </p:blipFill>
        <p:spPr bwMode="auto">
          <a:xfrm>
            <a:off x="4819650" y="500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par>
                                <p:cTn id="7" presetID="18" presetClass="entr" presetSubtype="12"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animEffect transition="in" filter="strips(downLeft)">
                                      <p:cBhvr>
                                        <p:cTn id="9" dur="500"/>
                                        <p:tgtEl>
                                          <p:spTgt spid="5124"/>
                                        </p:tgtEl>
                                      </p:cBhvr>
                                    </p:animEffect>
                                  </p:childTnLst>
                                </p:cTn>
                              </p:par>
                              <p:par>
                                <p:cTn id="10" presetID="2" presetClass="entr" presetSubtype="4" fill="hold" nodeType="withEffect">
                                  <p:stCondLst>
                                    <p:cond delay="0"/>
                                  </p:stCondLst>
                                  <p:childTnLst>
                                    <p:set>
                                      <p:cBhvr>
                                        <p:cTn id="11" dur="1" fill="hold">
                                          <p:stCondLst>
                                            <p:cond delay="0"/>
                                          </p:stCondLst>
                                        </p:cTn>
                                        <p:tgtEl>
                                          <p:spTgt spid="6150"/>
                                        </p:tgtEl>
                                        <p:attrNameLst>
                                          <p:attrName>style.visibility</p:attrName>
                                        </p:attrNameLst>
                                      </p:cBhvr>
                                      <p:to>
                                        <p:strVal val="visible"/>
                                      </p:to>
                                    </p:set>
                                    <p:anim calcmode="lin" valueType="num">
                                      <p:cBhvr additive="base">
                                        <p:cTn id="12" dur="500" fill="hold"/>
                                        <p:tgtEl>
                                          <p:spTgt spid="6150"/>
                                        </p:tgtEl>
                                        <p:attrNameLst>
                                          <p:attrName>ppt_x</p:attrName>
                                        </p:attrNameLst>
                                      </p:cBhvr>
                                      <p:tavLst>
                                        <p:tav tm="0">
                                          <p:val>
                                            <p:strVal val="#ppt_x"/>
                                          </p:val>
                                        </p:tav>
                                        <p:tav tm="100000">
                                          <p:val>
                                            <p:strVal val="#ppt_x"/>
                                          </p:val>
                                        </p:tav>
                                      </p:tavLst>
                                    </p:anim>
                                    <p:anim calcmode="lin" valueType="num">
                                      <p:cBhvr additive="base">
                                        <p:cTn id="13"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Прямоугольник 1"/>
          <p:cNvSpPr>
            <a:spLocks noChangeArrowheads="1"/>
          </p:cNvSpPr>
          <p:nvPr/>
        </p:nvSpPr>
        <p:spPr bwMode="auto">
          <a:xfrm>
            <a:off x="214313" y="214313"/>
            <a:ext cx="85725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FF0000"/>
                </a:solidFill>
              </a:rPr>
              <a:t>Сало, мясо </a:t>
            </a:r>
            <a:r>
              <a:rPr lang="ru-RU" sz="2000" b="1">
                <a:solidFill>
                  <a:srgbClr val="002060"/>
                </a:solidFill>
              </a:rPr>
              <a:t/>
            </a:r>
            <a:br>
              <a:rPr lang="ru-RU" sz="2000" b="1">
                <a:solidFill>
                  <a:srgbClr val="002060"/>
                </a:solidFill>
              </a:rPr>
            </a:br>
            <a:endParaRPr lang="ru-RU"/>
          </a:p>
        </p:txBody>
      </p:sp>
      <p:pic>
        <p:nvPicPr>
          <p:cNvPr id="97282" name="Picture 2" descr="http://karneli.ru/b375138e0e53cbc8e177f924b962c7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088" y="387350"/>
            <a:ext cx="4706937"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http://www.photoshare.ru/data/0/373/1/2pmj0k-s6j.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2012950"/>
            <a:ext cx="3767138"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89F71675.wav">
            <a:hlinkClick r:id="" action="ppaction://media"/>
          </p:cNvPr>
          <p:cNvPicPr>
            <a:picLocks noRot="1" noChangeAspect="1"/>
          </p:cNvPicPr>
          <p:nvPr>
            <a:wavAudioFile r:embed="rId1" name="89F7755E.wav"/>
          </p:nvPr>
        </p:nvPicPr>
        <p:blipFill>
          <a:blip r:embed="rId6">
            <a:extLst>
              <a:ext uri="{28A0092B-C50C-407E-A947-70E740481C1C}">
                <a14:useLocalDpi xmlns:a14="http://schemas.microsoft.com/office/drawing/2010/main" val="0"/>
              </a:ext>
            </a:extLst>
          </a:blip>
          <a:srcRect/>
          <a:stretch>
            <a:fillRect/>
          </a:stretch>
        </p:blipFill>
        <p:spPr bwMode="auto">
          <a:xfrm>
            <a:off x="3627438" y="3721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000" fill="hold"/>
                                        <p:tgtEl>
                                          <p:spTgt spid="2"/>
                                        </p:tgtEl>
                                      </p:cBhvr>
                                    </p:cmd>
                                  </p:childTnLst>
                                </p:cTn>
                              </p:par>
                              <p:par>
                                <p:cTn id="7" presetID="53" presetClass="entr" presetSubtype="0" fill="hold" nodeType="withEffect">
                                  <p:stCondLst>
                                    <p:cond delay="0"/>
                                  </p:stCondLst>
                                  <p:childTnLst>
                                    <p:set>
                                      <p:cBhvr>
                                        <p:cTn id="8" dur="1" fill="hold">
                                          <p:stCondLst>
                                            <p:cond delay="0"/>
                                          </p:stCondLst>
                                        </p:cTn>
                                        <p:tgtEl>
                                          <p:spTgt spid="97282"/>
                                        </p:tgtEl>
                                        <p:attrNameLst>
                                          <p:attrName>style.visibility</p:attrName>
                                        </p:attrNameLst>
                                      </p:cBhvr>
                                      <p:to>
                                        <p:strVal val="visible"/>
                                      </p:to>
                                    </p:set>
                                    <p:anim calcmode="lin" valueType="num">
                                      <p:cBhvr>
                                        <p:cTn id="9" dur="500" fill="hold"/>
                                        <p:tgtEl>
                                          <p:spTgt spid="97282"/>
                                        </p:tgtEl>
                                        <p:attrNameLst>
                                          <p:attrName>ppt_w</p:attrName>
                                        </p:attrNameLst>
                                      </p:cBhvr>
                                      <p:tavLst>
                                        <p:tav tm="0">
                                          <p:val>
                                            <p:fltVal val="0"/>
                                          </p:val>
                                        </p:tav>
                                        <p:tav tm="100000">
                                          <p:val>
                                            <p:strVal val="#ppt_w"/>
                                          </p:val>
                                        </p:tav>
                                      </p:tavLst>
                                    </p:anim>
                                    <p:anim calcmode="lin" valueType="num">
                                      <p:cBhvr>
                                        <p:cTn id="10" dur="500" fill="hold"/>
                                        <p:tgtEl>
                                          <p:spTgt spid="97282"/>
                                        </p:tgtEl>
                                        <p:attrNameLst>
                                          <p:attrName>ppt_h</p:attrName>
                                        </p:attrNameLst>
                                      </p:cBhvr>
                                      <p:tavLst>
                                        <p:tav tm="0">
                                          <p:val>
                                            <p:fltVal val="0"/>
                                          </p:val>
                                        </p:tav>
                                        <p:tav tm="100000">
                                          <p:val>
                                            <p:strVal val="#ppt_h"/>
                                          </p:val>
                                        </p:tav>
                                      </p:tavLst>
                                    </p:anim>
                                    <p:animEffect transition="in" filter="fade">
                                      <p:cBhvr>
                                        <p:cTn id="11" dur="500"/>
                                        <p:tgtEl>
                                          <p:spTgt spid="97282"/>
                                        </p:tgtEl>
                                      </p:cBhvr>
                                    </p:animEffect>
                                  </p:childTnLst>
                                </p:cTn>
                              </p:par>
                              <p:par>
                                <p:cTn id="12" presetID="53" presetClass="entr" presetSubtype="0" fill="hold" nodeType="withEffect">
                                  <p:stCondLst>
                                    <p:cond delay="0"/>
                                  </p:stCondLst>
                                  <p:childTnLst>
                                    <p:set>
                                      <p:cBhvr>
                                        <p:cTn id="13" dur="1" fill="hold">
                                          <p:stCondLst>
                                            <p:cond delay="0"/>
                                          </p:stCondLst>
                                        </p:cTn>
                                        <p:tgtEl>
                                          <p:spTgt spid="97284"/>
                                        </p:tgtEl>
                                        <p:attrNameLst>
                                          <p:attrName>style.visibility</p:attrName>
                                        </p:attrNameLst>
                                      </p:cBhvr>
                                      <p:to>
                                        <p:strVal val="visible"/>
                                      </p:to>
                                    </p:set>
                                    <p:anim calcmode="lin" valueType="num">
                                      <p:cBhvr>
                                        <p:cTn id="14" dur="500" fill="hold"/>
                                        <p:tgtEl>
                                          <p:spTgt spid="97284"/>
                                        </p:tgtEl>
                                        <p:attrNameLst>
                                          <p:attrName>ppt_w</p:attrName>
                                        </p:attrNameLst>
                                      </p:cBhvr>
                                      <p:tavLst>
                                        <p:tav tm="0">
                                          <p:val>
                                            <p:fltVal val="0"/>
                                          </p:val>
                                        </p:tav>
                                        <p:tav tm="100000">
                                          <p:val>
                                            <p:strVal val="#ppt_w"/>
                                          </p:val>
                                        </p:tav>
                                      </p:tavLst>
                                    </p:anim>
                                    <p:anim calcmode="lin" valueType="num">
                                      <p:cBhvr>
                                        <p:cTn id="15" dur="500" fill="hold"/>
                                        <p:tgtEl>
                                          <p:spTgt spid="97284"/>
                                        </p:tgtEl>
                                        <p:attrNameLst>
                                          <p:attrName>ppt_h</p:attrName>
                                        </p:attrNameLst>
                                      </p:cBhvr>
                                      <p:tavLst>
                                        <p:tav tm="0">
                                          <p:val>
                                            <p:fltVal val="0"/>
                                          </p:val>
                                        </p:tav>
                                        <p:tav tm="100000">
                                          <p:val>
                                            <p:strVal val="#ppt_h"/>
                                          </p:val>
                                        </p:tav>
                                      </p:tavLst>
                                    </p:anim>
                                    <p:animEffect transition="in" filter="fade">
                                      <p:cBhvr>
                                        <p:cTn id="16" dur="5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рямоугольник 1"/>
          <p:cNvSpPr>
            <a:spLocks noChangeArrowheads="1"/>
          </p:cNvSpPr>
          <p:nvPr/>
        </p:nvSpPr>
        <p:spPr bwMode="auto">
          <a:xfrm>
            <a:off x="357188" y="285750"/>
            <a:ext cx="84296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FF0000"/>
                </a:solidFill>
              </a:rPr>
              <a:t>Сушеная рябина и боярышник </a:t>
            </a:r>
            <a:r>
              <a:rPr lang="ru-RU" sz="2000" b="1">
                <a:solidFill>
                  <a:srgbClr val="002060"/>
                </a:solidFill>
              </a:rPr>
              <a:t/>
            </a:r>
            <a:br>
              <a:rPr lang="ru-RU" sz="2000" b="1">
                <a:solidFill>
                  <a:srgbClr val="002060"/>
                </a:solidFill>
              </a:rPr>
            </a:br>
            <a:endParaRPr lang="ru-RU"/>
          </a:p>
        </p:txBody>
      </p:sp>
      <p:pic>
        <p:nvPicPr>
          <p:cNvPr id="96258" name="Picture 2" descr="http://www.scan-neva.ru/images/pages/ryb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8" y="623888"/>
            <a:ext cx="480377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http://www.good-cook.ru/foto/note/0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2478088"/>
            <a:ext cx="59055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8F741690.wav">
            <a:hlinkClick r:id="" action="ppaction://media"/>
          </p:cNvPr>
          <p:cNvPicPr>
            <a:picLocks noRot="1" noChangeAspect="1"/>
          </p:cNvPicPr>
          <p:nvPr>
            <a:wavAudioFile r:embed="rId1" name="8F74DB74.wav"/>
          </p:nvPr>
        </p:nvPicPr>
        <p:blipFill>
          <a:blip r:embed="rId6">
            <a:extLst>
              <a:ext uri="{28A0092B-C50C-407E-A947-70E740481C1C}">
                <a14:useLocalDpi xmlns:a14="http://schemas.microsoft.com/office/drawing/2010/main" val="0"/>
              </a:ext>
            </a:extLst>
          </a:blip>
          <a:srcRect/>
          <a:stretch>
            <a:fillRect/>
          </a:stretch>
        </p:blipFill>
        <p:spPr bwMode="auto">
          <a:xfrm>
            <a:off x="7524750" y="5437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par>
                                <p:cTn id="7" presetID="29" presetClass="entr" presetSubtype="0" fill="hold" nodeType="withEffect">
                                  <p:stCondLst>
                                    <p:cond delay="0"/>
                                  </p:stCondLst>
                                  <p:childTnLst>
                                    <p:set>
                                      <p:cBhvr>
                                        <p:cTn id="8" dur="1" fill="hold">
                                          <p:stCondLst>
                                            <p:cond delay="0"/>
                                          </p:stCondLst>
                                        </p:cTn>
                                        <p:tgtEl>
                                          <p:spTgt spid="96258"/>
                                        </p:tgtEl>
                                        <p:attrNameLst>
                                          <p:attrName>style.visibility</p:attrName>
                                        </p:attrNameLst>
                                      </p:cBhvr>
                                      <p:to>
                                        <p:strVal val="visible"/>
                                      </p:to>
                                    </p:set>
                                    <p:anim calcmode="lin" valueType="num">
                                      <p:cBhvr>
                                        <p:cTn id="9" dur="1000" fill="hold"/>
                                        <p:tgtEl>
                                          <p:spTgt spid="96258"/>
                                        </p:tgtEl>
                                        <p:attrNameLst>
                                          <p:attrName>ppt_x</p:attrName>
                                        </p:attrNameLst>
                                      </p:cBhvr>
                                      <p:tavLst>
                                        <p:tav tm="0">
                                          <p:val>
                                            <p:strVal val="#ppt_x-.2"/>
                                          </p:val>
                                        </p:tav>
                                        <p:tav tm="100000">
                                          <p:val>
                                            <p:strVal val="#ppt_x"/>
                                          </p:val>
                                        </p:tav>
                                      </p:tavLst>
                                    </p:anim>
                                    <p:anim calcmode="lin" valueType="num">
                                      <p:cBhvr>
                                        <p:cTn id="10" dur="1000" fill="hold"/>
                                        <p:tgtEl>
                                          <p:spTgt spid="96258"/>
                                        </p:tgtEl>
                                        <p:attrNameLst>
                                          <p:attrName>ppt_y</p:attrName>
                                        </p:attrNameLst>
                                      </p:cBhvr>
                                      <p:tavLst>
                                        <p:tav tm="0">
                                          <p:val>
                                            <p:strVal val="#ppt_y"/>
                                          </p:val>
                                        </p:tav>
                                        <p:tav tm="100000">
                                          <p:val>
                                            <p:strVal val="#ppt_y"/>
                                          </p:val>
                                        </p:tav>
                                      </p:tavLst>
                                    </p:anim>
                                    <p:animEffect transition="in" filter="wipe(right)" prLst="gradientSize: 0.1">
                                      <p:cBhvr>
                                        <p:cTn id="11" dur="1000"/>
                                        <p:tgtEl>
                                          <p:spTgt spid="96258"/>
                                        </p:tgtEl>
                                      </p:cBhvr>
                                    </p:animEffect>
                                  </p:childTnLst>
                                </p:cTn>
                              </p:par>
                              <p:par>
                                <p:cTn id="12" presetID="29" presetClass="entr" presetSubtype="0" fill="hold" nodeType="withEffect">
                                  <p:stCondLst>
                                    <p:cond delay="0"/>
                                  </p:stCondLst>
                                  <p:childTnLst>
                                    <p:set>
                                      <p:cBhvr>
                                        <p:cTn id="13" dur="1" fill="hold">
                                          <p:stCondLst>
                                            <p:cond delay="0"/>
                                          </p:stCondLst>
                                        </p:cTn>
                                        <p:tgtEl>
                                          <p:spTgt spid="96260"/>
                                        </p:tgtEl>
                                        <p:attrNameLst>
                                          <p:attrName>style.visibility</p:attrName>
                                        </p:attrNameLst>
                                      </p:cBhvr>
                                      <p:to>
                                        <p:strVal val="visible"/>
                                      </p:to>
                                    </p:set>
                                    <p:anim calcmode="lin" valueType="num">
                                      <p:cBhvr>
                                        <p:cTn id="14" dur="1000" fill="hold"/>
                                        <p:tgtEl>
                                          <p:spTgt spid="96260"/>
                                        </p:tgtEl>
                                        <p:attrNameLst>
                                          <p:attrName>ppt_x</p:attrName>
                                        </p:attrNameLst>
                                      </p:cBhvr>
                                      <p:tavLst>
                                        <p:tav tm="0">
                                          <p:val>
                                            <p:strVal val="#ppt_x-.2"/>
                                          </p:val>
                                        </p:tav>
                                        <p:tav tm="100000">
                                          <p:val>
                                            <p:strVal val="#ppt_x"/>
                                          </p:val>
                                        </p:tav>
                                      </p:tavLst>
                                    </p:anim>
                                    <p:anim calcmode="lin" valueType="num">
                                      <p:cBhvr>
                                        <p:cTn id="15" dur="1000" fill="hold"/>
                                        <p:tgtEl>
                                          <p:spTgt spid="9626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Прямоугольник 1"/>
          <p:cNvSpPr>
            <a:spLocks noChangeArrowheads="1"/>
          </p:cNvSpPr>
          <p:nvPr/>
        </p:nvSpPr>
        <p:spPr bwMode="auto">
          <a:xfrm>
            <a:off x="357188" y="214313"/>
            <a:ext cx="8429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FF0000"/>
                </a:solidFill>
              </a:rPr>
              <a:t>Семена клена и ясеня </a:t>
            </a:r>
            <a:r>
              <a:rPr lang="ru-RU" sz="2000" b="1">
                <a:solidFill>
                  <a:srgbClr val="002060"/>
                </a:solidFill>
              </a:rPr>
              <a:t/>
            </a:r>
            <a:br>
              <a:rPr lang="ru-RU" sz="2000" b="1">
                <a:solidFill>
                  <a:srgbClr val="002060"/>
                </a:solidFill>
              </a:rPr>
            </a:br>
            <a:endParaRPr lang="ru-RU" sz="2000" b="1">
              <a:solidFill>
                <a:srgbClr val="002060"/>
              </a:solidFill>
            </a:endParaRPr>
          </a:p>
        </p:txBody>
      </p:sp>
      <p:pic>
        <p:nvPicPr>
          <p:cNvPr id="2" name="Picture 2" descr="http://zhurnal.lib.ru/img/c/chuksin_n_j/bullfinches/bf_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912813"/>
            <a:ext cx="69469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3EF1690.wav">
            <a:hlinkClick r:id="" action="ppaction://media"/>
          </p:cNvPr>
          <p:cNvPicPr>
            <a:picLocks noRot="1" noChangeAspect="1"/>
          </p:cNvPicPr>
          <p:nvPr>
            <a:wavAudioFile r:embed="rId1" name="73EFFAE0.wav"/>
          </p:nvPr>
        </p:nvPicPr>
        <p:blipFill>
          <a:blip r:embed="rId5">
            <a:extLst>
              <a:ext uri="{28A0092B-C50C-407E-A947-70E740481C1C}">
                <a14:useLocalDpi xmlns:a14="http://schemas.microsoft.com/office/drawing/2010/main" val="0"/>
              </a:ext>
            </a:extLst>
          </a:blip>
          <a:srcRect/>
          <a:stretch>
            <a:fillRect/>
          </a:stretch>
        </p:blipFill>
        <p:spPr bwMode="auto">
          <a:xfrm>
            <a:off x="7524750" y="251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00" fill="hold"/>
                                        <p:tgtEl>
                                          <p:spTgt spid="3"/>
                                        </p:tgtEl>
                                      </p:cBhvr>
                                    </p:cmd>
                                  </p:childTnLst>
                                </p:cTn>
                              </p:par>
                              <p:par>
                                <p:cTn id="7" presetID="1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slide(fromBottom)">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Прямоугольник 1"/>
          <p:cNvSpPr>
            <a:spLocks noChangeArrowheads="1"/>
          </p:cNvSpPr>
          <p:nvPr/>
        </p:nvSpPr>
        <p:spPr bwMode="auto">
          <a:xfrm>
            <a:off x="214313" y="285750"/>
            <a:ext cx="85010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000" b="1">
                <a:solidFill>
                  <a:srgbClr val="FF0000"/>
                </a:solidFill>
              </a:rPr>
              <a:t>Шишки, желуди, орехи</a:t>
            </a:r>
            <a:r>
              <a:rPr lang="ru-RU" sz="2000" b="1">
                <a:solidFill>
                  <a:srgbClr val="002060"/>
                </a:solidFill>
              </a:rPr>
              <a:t/>
            </a:r>
            <a:br>
              <a:rPr lang="ru-RU" sz="2000" b="1">
                <a:solidFill>
                  <a:srgbClr val="002060"/>
                </a:solidFill>
              </a:rPr>
            </a:br>
            <a:endParaRPr lang="ru-RU"/>
          </a:p>
        </p:txBody>
      </p:sp>
      <p:pic>
        <p:nvPicPr>
          <p:cNvPr id="2" name="Picture 2" descr="http://www.barbariki.ru/images/beak/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219200"/>
            <a:ext cx="7643812"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5AC1706.wav">
            <a:hlinkClick r:id="" action="ppaction://media"/>
          </p:cNvPr>
          <p:cNvPicPr>
            <a:picLocks noRot="1" noChangeAspect="1"/>
          </p:cNvPicPr>
          <p:nvPr>
            <a:wavAudioFile r:embed="rId1" name="55AC3C15.wav"/>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par>
                                <p:cTn id="7" presetID="2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edg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Схема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304800"/>
            <a:ext cx="8607425"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Изображ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614363"/>
            <a:ext cx="6157912"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7" descr="D:\клипарты\животные\07e3a8b499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3697288"/>
            <a:ext cx="4833937"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1D1706.wav">
            <a:hlinkClick r:id="" action="ppaction://media"/>
          </p:cNvPr>
          <p:cNvPicPr>
            <a:picLocks noRot="1" noChangeAspect="1"/>
          </p:cNvPicPr>
          <p:nvPr>
            <a:wavAudioFile r:embed="rId1" name="AF1D9A45.wav"/>
          </p:nvPr>
        </p:nvPicPr>
        <p:blipFill>
          <a:blip r:embed="rId6">
            <a:extLst>
              <a:ext uri="{28A0092B-C50C-407E-A947-70E740481C1C}">
                <a14:useLocalDpi xmlns:a14="http://schemas.microsoft.com/office/drawing/2010/main" val="0"/>
              </a:ext>
            </a:extLst>
          </a:blip>
          <a:srcRect/>
          <a:stretch>
            <a:fillRect/>
          </a:stretch>
        </p:blipFill>
        <p:spPr bwMode="auto">
          <a:xfrm>
            <a:off x="7740650" y="184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000" fill="hold"/>
                                        <p:tgtEl>
                                          <p:spTgt spid="2"/>
                                        </p:tgtEl>
                                      </p:cBhvr>
                                    </p:cmd>
                                  </p:childTnLst>
                                </p:cTn>
                              </p:par>
                              <p:par>
                                <p:cTn id="7" presetID="20" presetClass="entr" presetSubtype="0" fill="hold" nodeType="withEffect">
                                  <p:stCondLst>
                                    <p:cond delay="0"/>
                                  </p:stCondLst>
                                  <p:childTnLst>
                                    <p:set>
                                      <p:cBhvr>
                                        <p:cTn id="8" dur="1" fill="hold">
                                          <p:stCondLst>
                                            <p:cond delay="0"/>
                                          </p:stCondLst>
                                        </p:cTn>
                                        <p:tgtEl>
                                          <p:spTgt spid="59398"/>
                                        </p:tgtEl>
                                        <p:attrNameLst>
                                          <p:attrName>style.visibility</p:attrName>
                                        </p:attrNameLst>
                                      </p:cBhvr>
                                      <p:to>
                                        <p:strVal val="visible"/>
                                      </p:to>
                                    </p:set>
                                    <p:animEffect transition="in" filter="wedge">
                                      <p:cBhvr>
                                        <p:cTn id="9" dur="20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http://old.kuzpark.ru/foto/utk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E2A1706.wav">
            <a:hlinkClick r:id="" action="ppaction://media"/>
          </p:cNvPr>
          <p:cNvPicPr>
            <a:picLocks noRot="1" noChangeAspect="1"/>
          </p:cNvPicPr>
          <p:nvPr>
            <a:wavAudioFile r:embed="rId1" name="CE2AF38D.wav"/>
          </p:nvPr>
        </p:nvPicPr>
        <p:blipFill>
          <a:blip r:embed="rId5">
            <a:extLst>
              <a:ext uri="{28A0092B-C50C-407E-A947-70E740481C1C}">
                <a14:useLocalDpi xmlns:a14="http://schemas.microsoft.com/office/drawing/2010/main" val="0"/>
              </a:ext>
            </a:extLst>
          </a:blip>
          <a:srcRect/>
          <a:stretch>
            <a:fillRect/>
          </a:stretch>
        </p:blipFill>
        <p:spPr bwMode="auto">
          <a:xfrm>
            <a:off x="7380288" y="9080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D:\клипарты\животные\2eb85eb3dd7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638" y="2147093"/>
            <a:ext cx="3276600"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D:\клипарты\животные\576509cf2e9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047750"/>
            <a:ext cx="250031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право 5">
            <a:hlinkClick r:id="rId6" action="ppaction://hlinksldjump"/>
          </p:cNvPr>
          <p:cNvSpPr/>
          <p:nvPr/>
        </p:nvSpPr>
        <p:spPr>
          <a:xfrm>
            <a:off x="7023100" y="476250"/>
            <a:ext cx="1428750" cy="11430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CB871722.wav">
            <a:hlinkClick r:id="" action="ppaction://media"/>
          </p:cNvPr>
          <p:cNvPicPr>
            <a:picLocks noRot="1" noChangeAspect="1"/>
          </p:cNvPicPr>
          <p:nvPr>
            <a:wavAudioFile r:embed="rId1" name="CB8762E0.wav"/>
          </p:nvPr>
        </p:nvPicPr>
        <p:blipFill>
          <a:blip r:embed="rId7">
            <a:extLst>
              <a:ext uri="{28A0092B-C50C-407E-A947-70E740481C1C}">
                <a14:useLocalDpi xmlns:a14="http://schemas.microsoft.com/office/drawing/2010/main" val="0"/>
              </a:ext>
            </a:extLst>
          </a:blip>
          <a:srcRect/>
          <a:stretch>
            <a:fillRect/>
          </a:stretch>
        </p:blipFill>
        <p:spPr bwMode="auto">
          <a:xfrm>
            <a:off x="7869238" y="3429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Прямоугольник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274638"/>
            <a:ext cx="44132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анимашки\сказки\gif_big_1298.gif"/>
          <p:cNvPicPr>
            <a:picLocks noChangeAspect="1" noChangeArrowheads="1" noCrop="1"/>
          </p:cNvPicPr>
          <p:nvPr/>
        </p:nvPicPr>
        <p:blipFill>
          <a:blip r:embed="rId4" cstate="print"/>
          <a:srcRect/>
          <a:stretch>
            <a:fillRect/>
          </a:stretch>
        </p:blipFill>
        <p:spPr bwMode="auto">
          <a:xfrm>
            <a:off x="5143504" y="2428868"/>
            <a:ext cx="3294582" cy="4214818"/>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175" name="Picture 7" descr="D:\анимашки\сказки\gif_big_1305.gif"/>
          <p:cNvPicPr>
            <a:picLocks noChangeAspect="1" noChangeArrowheads="1" noCrop="1"/>
          </p:cNvPicPr>
          <p:nvPr/>
        </p:nvPicPr>
        <p:blipFill>
          <a:blip r:embed="rId5" cstate="print"/>
          <a:srcRect/>
          <a:stretch>
            <a:fillRect/>
          </a:stretch>
        </p:blipFill>
        <p:spPr bwMode="auto">
          <a:xfrm>
            <a:off x="357158" y="857232"/>
            <a:ext cx="3991704" cy="5405432"/>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DCC61362.wav">
            <a:hlinkClick r:id="" action="ppaction://media"/>
          </p:cNvPr>
          <p:cNvPicPr>
            <a:picLocks noRot="1" noChangeAspect="1"/>
          </p:cNvPicPr>
          <p:nvPr>
            <a:wavAudioFile r:embed="rId1" name="DCC64A65.wav"/>
          </p:nvPr>
        </p:nvPicPr>
        <p:blipFill>
          <a:blip r:embed="rId6">
            <a:extLst>
              <a:ext uri="{28A0092B-C50C-407E-A947-70E740481C1C}">
                <a14:useLocalDpi xmlns:a14="http://schemas.microsoft.com/office/drawing/2010/main" val="0"/>
              </a:ext>
            </a:extLst>
          </a:blip>
          <a:srcRect/>
          <a:stretch>
            <a:fillRect/>
          </a:stretch>
        </p:blipFill>
        <p:spPr bwMode="auto">
          <a:xfrm>
            <a:off x="3738563" y="5524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7175"/>
                                        </p:tgtEl>
                                        <p:attrNameLst>
                                          <p:attrName>style.visibility</p:attrName>
                                        </p:attrNameLst>
                                      </p:cBhvr>
                                      <p:to>
                                        <p:strVal val="visible"/>
                                      </p:to>
                                    </p:set>
                                    <p:animEffect transition="in" filter="randombar(horizontal)">
                                      <p:cBhvr>
                                        <p:cTn id="9" dur="500"/>
                                        <p:tgtEl>
                                          <p:spTgt spid="7175"/>
                                        </p:tgtEl>
                                      </p:cBhvr>
                                    </p:animEffect>
                                  </p:childTnLst>
                                </p:cTn>
                              </p:par>
                              <p:par>
                                <p:cTn id="10" presetID="14" presetClass="entr" presetSubtype="10"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randombar(horizontal)">
                                      <p:cBhvr>
                                        <p:cTn id="1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175.photobucket.com/albums/w129/ciko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Прямоугольник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195263"/>
            <a:ext cx="557847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F41425.wav">
            <a:hlinkClick r:id="" action="ppaction://media"/>
          </p:cNvPr>
          <p:cNvPicPr>
            <a:picLocks noRot="1" noChangeAspect="1"/>
          </p:cNvPicPr>
          <p:nvPr>
            <a:wavAudioFile r:embed="rId1" name="13F41414.wav"/>
          </p:nvPr>
        </p:nvPicPr>
        <p:blipFill>
          <a:blip r:embed="rId5">
            <a:extLst>
              <a:ext uri="{28A0092B-C50C-407E-A947-70E740481C1C}">
                <a14:useLocalDpi xmlns:a14="http://schemas.microsoft.com/office/drawing/2010/main" val="0"/>
              </a:ext>
            </a:extLst>
          </a:blip>
          <a:srcRect/>
          <a:stretch>
            <a:fillRect/>
          </a:stretch>
        </p:blipFill>
        <p:spPr bwMode="auto">
          <a:xfrm>
            <a:off x="8101013" y="3127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Прямоугольник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3350"/>
            <a:ext cx="490696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D:\анимашки\сказки\gif_big_1322.gif"/>
          <p:cNvPicPr>
            <a:picLocks noChangeAspect="1" noChangeArrowheads="1" noCrop="1"/>
          </p:cNvPicPr>
          <p:nvPr/>
        </p:nvPicPr>
        <p:blipFill>
          <a:blip r:embed="rId4" cstate="print"/>
          <a:srcRect/>
          <a:stretch>
            <a:fillRect/>
          </a:stretch>
        </p:blipFill>
        <p:spPr bwMode="auto">
          <a:xfrm>
            <a:off x="4500562" y="4000504"/>
            <a:ext cx="3595691" cy="2655280"/>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4" name="Picture 8" descr="D:\анимашки\сказки\gif_big_1337.gif"/>
          <p:cNvPicPr>
            <a:picLocks noChangeAspect="1" noChangeArrowheads="1" noCrop="1"/>
          </p:cNvPicPr>
          <p:nvPr/>
        </p:nvPicPr>
        <p:blipFill>
          <a:blip r:embed="rId5" cstate="print"/>
          <a:srcRect/>
          <a:stretch>
            <a:fillRect/>
          </a:stretch>
        </p:blipFill>
        <p:spPr bwMode="auto">
          <a:xfrm>
            <a:off x="285720" y="1285860"/>
            <a:ext cx="3500445" cy="5000636"/>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47A31440.wav">
            <a:hlinkClick r:id="" action="ppaction://media"/>
          </p:cNvPr>
          <p:cNvPicPr>
            <a:picLocks noRot="1" noChangeAspect="1"/>
          </p:cNvPicPr>
          <p:nvPr>
            <a:wavAudioFile r:embed="rId1" name="47A3C0D0.wav"/>
          </p:nvPr>
        </p:nvPicPr>
        <p:blipFill>
          <a:blip r:embed="rId6">
            <a:extLst>
              <a:ext uri="{28A0092B-C50C-407E-A947-70E740481C1C}">
                <a14:useLocalDpi xmlns:a14="http://schemas.microsoft.com/office/drawing/2010/main" val="0"/>
              </a:ext>
            </a:extLst>
          </a:blip>
          <a:srcRect/>
          <a:stretch>
            <a:fillRect/>
          </a:stretch>
        </p:blipFill>
        <p:spPr bwMode="auto">
          <a:xfrm>
            <a:off x="2987675" y="6762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00"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9224"/>
                                        </p:tgtEl>
                                        <p:attrNameLst>
                                          <p:attrName>style.visibility</p:attrName>
                                        </p:attrNameLst>
                                      </p:cBhvr>
                                      <p:to>
                                        <p:strVal val="visible"/>
                                      </p:to>
                                    </p:set>
                                    <p:animEffect transition="in" filter="randombar(horizontal)">
                                      <p:cBhvr>
                                        <p:cTn id="9" dur="500"/>
                                        <p:tgtEl>
                                          <p:spTgt spid="9224"/>
                                        </p:tgtEl>
                                      </p:cBhvr>
                                    </p:animEffect>
                                  </p:childTnLst>
                                </p:cTn>
                              </p:par>
                              <p:par>
                                <p:cTn id="10" presetID="14" presetClass="entr" presetSubtype="10" fill="hold" nodeType="withEffect">
                                  <p:stCondLst>
                                    <p:cond delay="0"/>
                                  </p:stCondLst>
                                  <p:childTnLst>
                                    <p:set>
                                      <p:cBhvr>
                                        <p:cTn id="11" dur="1" fill="hold">
                                          <p:stCondLst>
                                            <p:cond delay="0"/>
                                          </p:stCondLst>
                                        </p:cTn>
                                        <p:tgtEl>
                                          <p:spTgt spid="9223"/>
                                        </p:tgtEl>
                                        <p:attrNameLst>
                                          <p:attrName>style.visibility</p:attrName>
                                        </p:attrNameLst>
                                      </p:cBhvr>
                                      <p:to>
                                        <p:strVal val="visible"/>
                                      </p:to>
                                    </p:set>
                                    <p:animEffect transition="in" filter="randombar(horizontal)">
                                      <p:cBhvr>
                                        <p:cTn id="12"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Прямоугольник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201613"/>
            <a:ext cx="452437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Прямоугольник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075" y="4773613"/>
            <a:ext cx="4906963"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dobrota.moskva.com/data/myupload/13/203/13203876/sinica-new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8" y="2762250"/>
            <a:ext cx="3998912"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Мягкий и короткий хвост поползня [Николай Чукси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050" y="109538"/>
            <a:ext cx="4437063"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9331472.wav">
            <a:hlinkClick r:id="" action="ppaction://media"/>
          </p:cNvPr>
          <p:cNvPicPr>
            <a:picLocks noRot="1" noChangeAspect="1"/>
          </p:cNvPicPr>
          <p:nvPr>
            <a:wavAudioFile r:embed="rId1" name="D933B9D4.wav"/>
          </p:nvPr>
        </p:nvPicPr>
        <p:blipFill>
          <a:blip r:embed="rId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A8E1472.wav">
            <a:hlinkClick r:id="" action="ppaction://media"/>
          </p:cNvPr>
          <p:cNvPicPr>
            <a:picLocks noRot="1" noChangeAspect="1"/>
          </p:cNvPicPr>
          <p:nvPr>
            <a:wavAudioFile r:embed="rId2" name="CA8E87BE.wav"/>
          </p:nvPr>
        </p:nvPicPr>
        <p:blipFill>
          <a:blip r:embed="rId8">
            <a:extLst>
              <a:ext uri="{28A0092B-C50C-407E-A947-70E740481C1C}">
                <a14:useLocalDpi xmlns:a14="http://schemas.microsoft.com/office/drawing/2010/main" val="0"/>
              </a:ext>
            </a:extLst>
          </a:blip>
          <a:srcRect/>
          <a:stretch>
            <a:fillRect/>
          </a:stretch>
        </p:blipFill>
        <p:spPr bwMode="auto">
          <a:xfrm>
            <a:off x="5838825" y="3943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par>
                                <p:cTn id="7" presetID="12" presetClass="entr" presetSubtype="4" fill="hold" nodeType="withEffect">
                                  <p:stCondLst>
                                    <p:cond delay="0"/>
                                  </p:stCondLst>
                                  <p:childTnLst>
                                    <p:set>
                                      <p:cBhvr>
                                        <p:cTn id="8" dur="1" fill="hold">
                                          <p:stCondLst>
                                            <p:cond delay="0"/>
                                          </p:stCondLst>
                                        </p:cTn>
                                        <p:tgtEl>
                                          <p:spTgt spid="15365"/>
                                        </p:tgtEl>
                                        <p:attrNameLst>
                                          <p:attrName>style.visibility</p:attrName>
                                        </p:attrNameLst>
                                      </p:cBhvr>
                                      <p:to>
                                        <p:strVal val="visible"/>
                                      </p:to>
                                    </p:set>
                                    <p:animEffect transition="in" filter="slide(fromBottom)">
                                      <p:cBhvr>
                                        <p:cTn id="9" dur="500"/>
                                        <p:tgtEl>
                                          <p:spTgt spid="15365"/>
                                        </p:tgtEl>
                                      </p:cBhvr>
                                    </p:animEffect>
                                  </p:childTnLst>
                                </p:cTn>
                              </p:par>
                            </p:childTnLst>
                          </p:cTn>
                        </p:par>
                        <p:par>
                          <p:cTn id="10" fill="hold" nodeType="afterGroup">
                            <p:stCondLst>
                              <p:cond delay="10000"/>
                            </p:stCondLst>
                            <p:childTnLst>
                              <p:par>
                                <p:cTn id="11" presetID="1" presetClass="mediacall" presetSubtype="0" fill="hold" nodeType="afterEffect">
                                  <p:stCondLst>
                                    <p:cond delay="0"/>
                                  </p:stCondLst>
                                  <p:childTnLst>
                                    <p:cmd type="call" cmd="playFrom(0.0)">
                                      <p:cBhvr>
                                        <p:cTn id="12" dur="11000" fill="hold"/>
                                        <p:tgtEl>
                                          <p:spTgt spid="3"/>
                                        </p:tgtEl>
                                      </p:cBhvr>
                                    </p:cmd>
                                  </p:childTnLst>
                                </p:cTn>
                              </p:par>
                              <p:par>
                                <p:cTn id="13" presetID="48" presetClass="entr" presetSubtype="0" accel="5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audio>
              <p:cMediaNode vol="8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1159</Words>
  <Application>Microsoft Office PowerPoint</Application>
  <PresentationFormat>Экран (4:3)</PresentationFormat>
  <Paragraphs>60</Paragraphs>
  <Slides>57</Slides>
  <Notes>23</Notes>
  <HiddenSlides>0</HiddenSlides>
  <MMClips>55</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Helen</dc:creator>
  <cp:lastModifiedBy>NIIPD 1</cp:lastModifiedBy>
  <cp:revision>62</cp:revision>
  <dcterms:created xsi:type="dcterms:W3CDTF">2010-05-03T12:01:48Z</dcterms:created>
  <dcterms:modified xsi:type="dcterms:W3CDTF">2025-07-23T12:21:47Z</dcterms:modified>
</cp:coreProperties>
</file>